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5" r:id="rId3"/>
    <p:sldId id="282" r:id="rId4"/>
    <p:sldId id="287" r:id="rId5"/>
    <p:sldId id="286" r:id="rId6"/>
    <p:sldId id="283" r:id="rId7"/>
    <p:sldId id="284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B4AC77-717B-4F95-AF30-B1762DD27F30}">
          <p14:sldIdLst/>
        </p14:section>
        <p14:section name="Раздел без заголовка" id="{0F101D26-074A-473B-856F-233F2A4C2C37}">
          <p14:sldIdLst>
            <p14:sldId id="279"/>
            <p14:sldId id="285"/>
          </p14:sldIdLst>
        </p14:section>
        <p14:section name="Раздел без заголовка" id="{CF5D79C6-F921-4003-B0DD-CAF6638D1372}">
          <p14:sldIdLst>
            <p14:sldId id="282"/>
            <p14:sldId id="287"/>
            <p14:sldId id="286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4F2"/>
    <a:srgbClr val="87A1FF"/>
    <a:srgbClr val="4371C5"/>
    <a:srgbClr val="162046"/>
    <a:srgbClr val="0C2B9C"/>
    <a:srgbClr val="129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C9D0-8611-48EC-9CD7-C63E5A3F90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ABC2-CCE7-44B6-8C45-51537EB5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3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5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8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4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ABC2-CCE7-44B6-8C45-51537EB51F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3FD17-CEB0-4B3E-A98E-702622C2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4A0F3E-8514-4C06-96CD-6F7292EF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9DBCF6-5FFF-4A19-8875-9D4513BF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FE8F90-4226-4F9B-9898-308A3600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72E4E7-016C-42D6-BF64-7852258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840E9-090C-44EA-8E69-1BF9981B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C84DA5-B1CC-456A-96B6-A70B8F41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BB61E-BA46-4AF0-880D-FD7486B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FC0F3-50FC-4CA4-AE6E-CD269BE9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36D74-A613-4D61-BF7D-05351024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A093FD-2841-4EE1-A5F0-C8CDB3B52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67122E-F1B5-4E34-9A39-99C1592B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BEB15C-8CD0-4823-A4F3-AAC082B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77760-2355-4DFA-B3D7-2E58E211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BF3998-0CBD-4133-8C10-1890A8C1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E5B2F-A4F6-49E8-AFF8-0B453360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41E25-1CCB-4F41-9B6D-D6311061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5FA44F-D7F9-40F1-9B12-1FF4C561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277D7C-8A38-4E40-ADEC-DE325EB3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25341-B168-47AF-BC53-763F8134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6771F-FA5A-4DE0-8D0D-AF0B4FF9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BB7382-CF53-4D38-B42B-2638AC28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91E13A-B6CC-4B5A-8B4F-449D3E25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C8D52A-7521-44A4-ABF9-A3A8D4BA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20B338-92B0-41A7-9A1E-5E60D8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4F624-C055-4ED0-982E-39E24D86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7C27E-9FA9-4719-8CB9-8FE5A7500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A37782-8B62-4ECD-B084-EBAC471B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E73133-B0EE-409D-ADDD-A448A44F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566FA3-50A0-48D5-9B87-A1A213BD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501535-0865-4F2A-A143-71223F57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2729C-1CE3-491C-A3B1-36C9138E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68BBC0-D617-4F2B-BF5C-04ACA841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48E7B-D3C0-4AAC-9EA1-07807C9C3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E367B0-070A-495B-A6DA-4A0277C7D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425298-9C77-42F2-B61A-93DB5FC84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E769B6-2B26-4050-B2F5-05221F72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41A597-640F-4A4A-8387-A13D9245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0E4F53-05B2-41CD-B46A-0CF9A9AA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1754B-334E-40A6-9E51-AEEB4A1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2B8124-0D9E-403C-B854-C9D18C9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255AC8-DB01-4002-9387-EC936D43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4300FD-884B-4AA3-8DB9-D05F6EF6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C6E40F-C85F-48A8-A2B3-40A0C3BC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AEAD0C-4918-441E-8C34-7D4785A8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A309D0-2790-47AE-926E-A2ABA1D4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C2AA1-AA88-438D-AB4D-0A3A82B2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FA206-3B85-4D28-A18A-51DA461E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20D068-42A6-4F06-90E1-AF03B984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FAB33C-25E9-4FE0-96C5-2319655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FE2E30-3F1D-4F45-9647-07A2B0D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55A12E-9C48-43A2-9CFC-39BE571E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3DA7F-106D-406E-8951-2825D4B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C45DE1-DF38-4A21-91C8-1A1BAADA8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931D68-6838-4F71-8B81-42B395FD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8D65C7-56BD-4955-AFFF-C95F8FE3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8E672E-1702-4138-A395-35771D4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86160-0E99-45D3-838D-6E231581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D0E98-ED50-4FAF-ACFC-5420D529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71254-B037-449A-B2EF-98EDC6CF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97B027-6B2C-4C6A-B35F-6D32332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98B4-0F3C-4674-BE98-D999D53DF718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B5B52-BE12-4D9C-B472-19A2A1CF5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44AA7-00EE-4CE6-B926-38F8D2728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" y="-2607"/>
            <a:ext cx="12192000" cy="6860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56743" y="312766"/>
            <a:ext cx="11543489" cy="3272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РЕАБИЛИТАЦИОННЫЕ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ЦЕНТРЫ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САМАРСКОЙ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ОБЛАСТИ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ИНВАЛИДОВ СТАРШЕ 18 ЛЕТ </a:t>
            </a:r>
          </a:p>
          <a:p>
            <a:pPr>
              <a:lnSpc>
                <a:spcPct val="10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4D494E-3927-476C-AAC6-1FD31C86D22C}"/>
              </a:ext>
            </a:extLst>
          </p:cNvPr>
          <p:cNvSpPr txBox="1"/>
          <p:nvPr/>
        </p:nvSpPr>
        <p:spPr>
          <a:xfrm>
            <a:off x="6767208" y="1463881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737199-D6F3-4962-88DA-EA4E94EBF3EF}"/>
              </a:ext>
            </a:extLst>
          </p:cNvPr>
          <p:cNvSpPr txBox="1"/>
          <p:nvPr/>
        </p:nvSpPr>
        <p:spPr>
          <a:xfrm>
            <a:off x="6767207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54979A-3FAE-461E-9445-1347E076152A}"/>
              </a:ext>
            </a:extLst>
          </p:cNvPr>
          <p:cNvSpPr txBox="1"/>
          <p:nvPr/>
        </p:nvSpPr>
        <p:spPr>
          <a:xfrm>
            <a:off x="6767207" y="508581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590476"/>
            <a:ext cx="10676356" cy="27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" y="-2607"/>
            <a:ext cx="12192000" cy="6860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56743" y="207019"/>
            <a:ext cx="11975423" cy="96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«Реабилитационный центр для инвалидов «Самарский»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Адреса предоставления услуг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. Самара, ул. Металлистов, д.63,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. Самара, п. Береза, 2 квартал,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д.12, тел. (846) 954-22-64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4D494E-3927-476C-AAC6-1FD31C86D22C}"/>
              </a:ext>
            </a:extLst>
          </p:cNvPr>
          <p:cNvSpPr txBox="1"/>
          <p:nvPr/>
        </p:nvSpPr>
        <p:spPr>
          <a:xfrm>
            <a:off x="1126276" y="67516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737199-D6F3-4962-88DA-EA4E94EBF3EF}"/>
              </a:ext>
            </a:extLst>
          </p:cNvPr>
          <p:cNvSpPr txBox="1"/>
          <p:nvPr/>
        </p:nvSpPr>
        <p:spPr>
          <a:xfrm>
            <a:off x="6861116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54979A-3FAE-461E-9445-1347E076152A}"/>
              </a:ext>
            </a:extLst>
          </p:cNvPr>
          <p:cNvSpPr txBox="1"/>
          <p:nvPr/>
        </p:nvSpPr>
        <p:spPr>
          <a:xfrm>
            <a:off x="6767207" y="508581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92C5F4E-B100-4633-9AA4-1DDAF5F46A11}"/>
              </a:ext>
            </a:extLst>
          </p:cNvPr>
          <p:cNvSpPr/>
          <p:nvPr/>
        </p:nvSpPr>
        <p:spPr>
          <a:xfrm>
            <a:off x="278675" y="1393902"/>
            <a:ext cx="3479182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ПРЕДОСТАВЛЕНИЯ УСЛУГ</a:t>
            </a:r>
          </a:p>
        </p:txBody>
      </p:sp>
      <p:sp>
        <p:nvSpPr>
          <p:cNvPr id="31" name="Скругленный прямоугольник 2">
            <a:extLst>
              <a:ext uri="{FF2B5EF4-FFF2-40B4-BE49-F238E27FC236}">
                <a16:creationId xmlns:a16="http://schemas.microsoft.com/office/drawing/2014/main" xmlns="" id="{50A748C0-B13C-4AFA-A93D-B2D0DA0D8A36}"/>
              </a:ext>
            </a:extLst>
          </p:cNvPr>
          <p:cNvSpPr/>
          <p:nvPr/>
        </p:nvSpPr>
        <p:spPr>
          <a:xfrm>
            <a:off x="278676" y="1881537"/>
            <a:ext cx="3479181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2">
            <a:extLst>
              <a:ext uri="{FF2B5EF4-FFF2-40B4-BE49-F238E27FC236}">
                <a16:creationId xmlns:a16="http://schemas.microsoft.com/office/drawing/2014/main" xmlns="" id="{1894274D-ECD2-4C28-919D-1A0E229C25A4}"/>
              </a:ext>
            </a:extLst>
          </p:cNvPr>
          <p:cNvSpPr/>
          <p:nvPr/>
        </p:nvSpPr>
        <p:spPr>
          <a:xfrm>
            <a:off x="270121" y="2355635"/>
            <a:ext cx="3496290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2">
            <a:extLst>
              <a:ext uri="{FF2B5EF4-FFF2-40B4-BE49-F238E27FC236}">
                <a16:creationId xmlns:a16="http://schemas.microsoft.com/office/drawing/2014/main" xmlns="" id="{909B60F6-E41E-446D-B4F0-0C87B39F031C}"/>
              </a:ext>
            </a:extLst>
          </p:cNvPr>
          <p:cNvSpPr/>
          <p:nvPr/>
        </p:nvSpPr>
        <p:spPr>
          <a:xfrm>
            <a:off x="3881336" y="2850522"/>
            <a:ext cx="6272642" cy="387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 1 группы с тяжелыми множественными нарушениями</a:t>
            </a:r>
          </a:p>
        </p:txBody>
      </p:sp>
      <p:sp>
        <p:nvSpPr>
          <p:cNvPr id="34" name="Скругленный прямоугольник 2">
            <a:extLst>
              <a:ext uri="{FF2B5EF4-FFF2-40B4-BE49-F238E27FC236}">
                <a16:creationId xmlns:a16="http://schemas.microsoft.com/office/drawing/2014/main" xmlns="" id="{7D7462EF-EDC8-4C33-ADF7-19D75EA44EB2}"/>
              </a:ext>
            </a:extLst>
          </p:cNvPr>
          <p:cNvSpPr/>
          <p:nvPr/>
        </p:nvSpPr>
        <p:spPr>
          <a:xfrm>
            <a:off x="3881335" y="2344188"/>
            <a:ext cx="6272643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инвалиды с нарушением зрения; граждане пожилого возраста </a:t>
            </a: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:a16="http://schemas.microsoft.com/office/drawing/2014/main" xmlns="" id="{331C0677-ACC2-4B8C-8FE8-1F41B81FD92D}"/>
              </a:ext>
            </a:extLst>
          </p:cNvPr>
          <p:cNvSpPr/>
          <p:nvPr/>
        </p:nvSpPr>
        <p:spPr>
          <a:xfrm>
            <a:off x="3881602" y="1888637"/>
            <a:ext cx="6272642" cy="36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инвалиды 1 группы с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сопровождением; участники СВО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F8E375D-D42B-4567-BF55-D8B21B12AB9C}"/>
              </a:ext>
            </a:extLst>
          </p:cNvPr>
          <p:cNvSpPr/>
          <p:nvPr/>
        </p:nvSpPr>
        <p:spPr>
          <a:xfrm>
            <a:off x="3881335" y="1394090"/>
            <a:ext cx="6272643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КАТЕГОРИИ ПОЛУЧАТЕЛЕЙ</a:t>
            </a:r>
          </a:p>
        </p:txBody>
      </p:sp>
      <p:sp>
        <p:nvSpPr>
          <p:cNvPr id="37" name="Скругленный прямоугольник 2">
            <a:extLst>
              <a:ext uri="{FF2B5EF4-FFF2-40B4-BE49-F238E27FC236}">
                <a16:creationId xmlns:a16="http://schemas.microsoft.com/office/drawing/2014/main" xmlns="" id="{9A45F98E-FCDC-43CC-88F9-C2E71F000C77}"/>
              </a:ext>
            </a:extLst>
          </p:cNvPr>
          <p:cNvSpPr/>
          <p:nvPr/>
        </p:nvSpPr>
        <p:spPr>
          <a:xfrm>
            <a:off x="289226" y="2849913"/>
            <a:ext cx="3496290" cy="404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дому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(10 дней)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(выездная реабилитационная бригада)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6026EFA-32CA-4529-A29F-8F2601F4ABE8}"/>
              </a:ext>
            </a:extLst>
          </p:cNvPr>
          <p:cNvSpPr/>
          <p:nvPr/>
        </p:nvSpPr>
        <p:spPr>
          <a:xfrm>
            <a:off x="300978" y="3507997"/>
            <a:ext cx="3456879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РЕАБИЛИТАЦИОННЫЕ УСЛУГИ</a:t>
            </a:r>
          </a:p>
        </p:txBody>
      </p:sp>
      <p:sp>
        <p:nvSpPr>
          <p:cNvPr id="39" name="Скругленный прямоугольник 2">
            <a:extLst>
              <a:ext uri="{FF2B5EF4-FFF2-40B4-BE49-F238E27FC236}">
                <a16:creationId xmlns:a16="http://schemas.microsoft.com/office/drawing/2014/main" xmlns="" id="{4A44352D-8ECA-48F8-9E63-93327AA3568C}"/>
              </a:ext>
            </a:extLst>
          </p:cNvPr>
          <p:cNvSpPr/>
          <p:nvPr/>
        </p:nvSpPr>
        <p:spPr>
          <a:xfrm>
            <a:off x="305644" y="3914920"/>
            <a:ext cx="6073079" cy="29430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Физиотерапия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ультрозвуковая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магнитная, УВЧ-терапия, </a:t>
            </a:r>
            <a:r>
              <a:rPr lang="ru-RU" sz="1200" dirty="0" err="1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амплипульстерапия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электросон, электрофорез, гальванизация)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Массаж (ручной,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аппаратный)</a:t>
            </a:r>
          </a:p>
          <a:p>
            <a:pPr marL="285750" indent="-285750" algn="just">
              <a:buFontTx/>
              <a:buChar char="-"/>
            </a:pP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Эрготерапия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(комплекс механических тренажёров, тренажёр «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Эргус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», стол «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Канавел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», стол «ДОН», 8-образная система)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Занятия  с логопедом (логопедический массаж, </a:t>
            </a:r>
            <a:r>
              <a:rPr lang="ru-RU" sz="1200" dirty="0" err="1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тренинговые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занятия с применением аппарата БОС  с  программой «Комфорт -Лого»)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Занятия с психологом в сенсорной комнате, психологические тренинги и музыкотерапия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инвалидов по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зрению: обучение ориентировке в пространстве, чтению и письму с помощью шрифта  Брайля, обучение незрячих </a:t>
            </a:r>
            <a:r>
              <a:rPr lang="ru-RU" sz="1200" dirty="0" err="1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невизуальному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использованию смартфона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Современная комната социально-бытовой адаптации, где в рамках Школы реабилитации и ухода, проводится обучение основам реабилитации и ухода в домашних условиях, адаптации жилого помещения под нужды МГН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" t="4513" r="14956" b="-4513"/>
          <a:stretch/>
        </p:blipFill>
        <p:spPr bwMode="auto">
          <a:xfrm>
            <a:off x="10186620" y="1392060"/>
            <a:ext cx="2037756" cy="25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63" y="3622533"/>
            <a:ext cx="2569833" cy="2418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66" y="4569445"/>
            <a:ext cx="2257435" cy="202294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7009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" y="1978"/>
            <a:ext cx="12192000" cy="6860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22650" y="108292"/>
            <a:ext cx="11952773" cy="902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«Социально-оздоровительный центр «Преодоление»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Адреса предоставления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услуг: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г.о.Тольятти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б-р Буденного,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д.15, 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г.о.Тольятти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ул. Матросова,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д.19Е, тел. (8482) 35-26-69</a:t>
            </a:r>
            <a:endParaRPr lang="ru-RU" sz="1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4D494E-3927-476C-AAC6-1FD31C86D22C}"/>
              </a:ext>
            </a:extLst>
          </p:cNvPr>
          <p:cNvSpPr txBox="1"/>
          <p:nvPr/>
        </p:nvSpPr>
        <p:spPr>
          <a:xfrm>
            <a:off x="1152402" y="799955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3737199-D6F3-4962-88DA-EA4E94EBF3EF}"/>
              </a:ext>
            </a:extLst>
          </p:cNvPr>
          <p:cNvSpPr txBox="1"/>
          <p:nvPr/>
        </p:nvSpPr>
        <p:spPr>
          <a:xfrm>
            <a:off x="6861116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054979A-3FAE-461E-9445-1347E076152A}"/>
              </a:ext>
            </a:extLst>
          </p:cNvPr>
          <p:cNvSpPr txBox="1"/>
          <p:nvPr/>
        </p:nvSpPr>
        <p:spPr>
          <a:xfrm>
            <a:off x="6767207" y="508581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="" xmlns:a16="http://schemas.microsoft.com/office/drawing/2014/main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92C5F4E-B100-4633-9AA4-1DDAF5F46A11}"/>
              </a:ext>
            </a:extLst>
          </p:cNvPr>
          <p:cNvSpPr/>
          <p:nvPr/>
        </p:nvSpPr>
        <p:spPr>
          <a:xfrm>
            <a:off x="278675" y="1314062"/>
            <a:ext cx="3479182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ФОРМА ПРЕДОСТАВЛЕНИЯ УСЛУГ</a:t>
            </a:r>
          </a:p>
        </p:txBody>
      </p:sp>
      <p:sp>
        <p:nvSpPr>
          <p:cNvPr id="31" name="Скругленный прямоугольник 2">
            <a:extLst>
              <a:ext uri="{FF2B5EF4-FFF2-40B4-BE49-F238E27FC236}">
                <a16:creationId xmlns="" xmlns:a16="http://schemas.microsoft.com/office/drawing/2014/main" id="{50A748C0-B13C-4AFA-A93D-B2D0DA0D8A36}"/>
              </a:ext>
            </a:extLst>
          </p:cNvPr>
          <p:cNvSpPr/>
          <p:nvPr/>
        </p:nvSpPr>
        <p:spPr>
          <a:xfrm>
            <a:off x="287230" y="1774963"/>
            <a:ext cx="3479181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2">
            <a:extLst>
              <a:ext uri="{FF2B5EF4-FFF2-40B4-BE49-F238E27FC236}">
                <a16:creationId xmlns="" xmlns:a16="http://schemas.microsoft.com/office/drawing/2014/main" id="{1894274D-ECD2-4C28-919D-1A0E229C25A4}"/>
              </a:ext>
            </a:extLst>
          </p:cNvPr>
          <p:cNvSpPr/>
          <p:nvPr/>
        </p:nvSpPr>
        <p:spPr>
          <a:xfrm>
            <a:off x="270121" y="2222206"/>
            <a:ext cx="3496290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2">
            <a:extLst>
              <a:ext uri="{FF2B5EF4-FFF2-40B4-BE49-F238E27FC236}">
                <a16:creationId xmlns="" xmlns:a16="http://schemas.microsoft.com/office/drawing/2014/main" id="{909B60F6-E41E-446D-B4F0-0C87B39F031C}"/>
              </a:ext>
            </a:extLst>
          </p:cNvPr>
          <p:cNvSpPr/>
          <p:nvPr/>
        </p:nvSpPr>
        <p:spPr>
          <a:xfrm>
            <a:off x="3867723" y="2822950"/>
            <a:ext cx="6272642" cy="387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 1 группы с тяжелыми множественными нарушениями</a:t>
            </a:r>
          </a:p>
        </p:txBody>
      </p:sp>
      <p:sp>
        <p:nvSpPr>
          <p:cNvPr id="34" name="Скругленный прямоугольник 2">
            <a:extLst>
              <a:ext uri="{FF2B5EF4-FFF2-40B4-BE49-F238E27FC236}">
                <a16:creationId xmlns="" xmlns:a16="http://schemas.microsoft.com/office/drawing/2014/main" id="{7D7462EF-EDC8-4C33-ADF7-19D75EA44EB2}"/>
              </a:ext>
            </a:extLst>
          </p:cNvPr>
          <p:cNvSpPr/>
          <p:nvPr/>
        </p:nvSpPr>
        <p:spPr>
          <a:xfrm>
            <a:off x="3873979" y="2185828"/>
            <a:ext cx="6272643" cy="5951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инвалиды с нарушением зрения; инвалиды с нарушением слуха; инвалиды с ментальными нарушениями; граждане пожилого возраста </a:t>
            </a: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="" xmlns:a16="http://schemas.microsoft.com/office/drawing/2014/main" id="{331C0677-ACC2-4B8C-8FE8-1F41B81FD92D}"/>
              </a:ext>
            </a:extLst>
          </p:cNvPr>
          <p:cNvSpPr/>
          <p:nvPr/>
        </p:nvSpPr>
        <p:spPr>
          <a:xfrm>
            <a:off x="3874530" y="1773602"/>
            <a:ext cx="6272642" cy="36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инвалиды 1 группы с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сопровождением; участники СВО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F8E375D-D42B-4567-BF55-D8B21B12AB9C}"/>
              </a:ext>
            </a:extLst>
          </p:cNvPr>
          <p:cNvSpPr/>
          <p:nvPr/>
        </p:nvSpPr>
        <p:spPr>
          <a:xfrm>
            <a:off x="3881335" y="1314062"/>
            <a:ext cx="6272643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white"/>
                </a:solidFill>
              </a:rPr>
              <a:t>КАТЕГОРИИ ПОЛУЧАТЕЛЕЙ</a:t>
            </a:r>
          </a:p>
        </p:txBody>
      </p:sp>
      <p:sp>
        <p:nvSpPr>
          <p:cNvPr id="37" name="Скругленный прямоугольник 2">
            <a:extLst>
              <a:ext uri="{FF2B5EF4-FFF2-40B4-BE49-F238E27FC236}">
                <a16:creationId xmlns="" xmlns:a16="http://schemas.microsoft.com/office/drawing/2014/main" id="{9A45F98E-FCDC-43CC-88F9-C2E71F000C77}"/>
              </a:ext>
            </a:extLst>
          </p:cNvPr>
          <p:cNvSpPr/>
          <p:nvPr/>
        </p:nvSpPr>
        <p:spPr>
          <a:xfrm>
            <a:off x="261567" y="2662473"/>
            <a:ext cx="3496290" cy="466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дому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(10 дней)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(выездная реабилитационная бригада)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6026EFA-32CA-4529-A29F-8F2601F4ABE8}"/>
              </a:ext>
            </a:extLst>
          </p:cNvPr>
          <p:cNvSpPr/>
          <p:nvPr/>
        </p:nvSpPr>
        <p:spPr>
          <a:xfrm>
            <a:off x="326348" y="3233827"/>
            <a:ext cx="3456879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РЕАБИЛИТАЦИОННЫЕ УСЛУГИ</a:t>
            </a:r>
          </a:p>
        </p:txBody>
      </p:sp>
      <p:sp>
        <p:nvSpPr>
          <p:cNvPr id="39" name="Скругленный прямоугольник 2">
            <a:extLst>
              <a:ext uri="{FF2B5EF4-FFF2-40B4-BE49-F238E27FC236}">
                <a16:creationId xmlns="" xmlns:a16="http://schemas.microsoft.com/office/drawing/2014/main" id="{4A44352D-8ECA-48F8-9E63-93327AA3568C}"/>
              </a:ext>
            </a:extLst>
          </p:cNvPr>
          <p:cNvSpPr/>
          <p:nvPr/>
        </p:nvSpPr>
        <p:spPr>
          <a:xfrm>
            <a:off x="261568" y="3700729"/>
            <a:ext cx="6505640" cy="30832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Физиотерапия (лазеротерапия, магнитотерапия,</a:t>
            </a:r>
            <a:r>
              <a:rPr lang="en-US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электротерапия, в т.ч. с использованием аппарата 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высокотоновой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терапии </a:t>
            </a:r>
            <a:r>
              <a:rPr lang="en-US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HiToP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Массаж (ручной, аппаратный: вакуумный, с использованием системы 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прессотерапии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«</a:t>
            </a:r>
            <a:r>
              <a:rPr lang="en-US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MARK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II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», гидромассаж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Разработка нового двигательного стереотипа на тренажерах БОС – </a:t>
            </a:r>
            <a:r>
              <a:rPr lang="en-US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ReviVR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БОС - ОДА, стабилометрической платформе 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«Balance System SD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адаптивной физической культуре (эрготерапия) с применением комплекса современных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тренажеров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Занятия 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ЛФК в группе и индивидуально, с применением элементов методик 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С.Бубновского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В.Дикуля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PNF-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терапии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Механотерапия, в т.ч. на пневматических тренажерах со «свободным» доступом </a:t>
            </a:r>
            <a:r>
              <a:rPr lang="en-US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HUR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Дневная социальная занятость для лиц с ментальными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нарушениями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Срочные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услуги </a:t>
            </a:r>
            <a:r>
              <a:rPr lang="ru-RU" sz="12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инвалидов по зрению (сопровождение в социально-значимые места), инвалидов по слуху (сурдоперевод, диспетчерская служба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Занятия с психологом, психологические </a:t>
            </a:r>
            <a:r>
              <a:rPr lang="ru-RU" sz="12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тренинги, сенсорная комната</a:t>
            </a:r>
            <a:endParaRPr lang="ru-RU" sz="12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1" name="Объект 4">
            <a:extLst>
              <a:ext uri="{FF2B5EF4-FFF2-40B4-BE49-F238E27FC236}">
                <a16:creationId xmlns="" xmlns:a16="http://schemas.microsoft.com/office/drawing/2014/main" id="{06F6EFFD-6869-4978-AD17-D7ADA184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42307" y="1108487"/>
            <a:ext cx="1588126" cy="230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486AC-F3FF-5BFB-9649-D84E450A3A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9205" y="3358502"/>
            <a:ext cx="2489747" cy="160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B773023-E2F1-E5E7-6FB0-259783954A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1314" r="12893" b="10173"/>
          <a:stretch>
            <a:fillRect/>
          </a:stretch>
        </p:blipFill>
        <p:spPr>
          <a:xfrm rot="5400000">
            <a:off x="9956832" y="3826253"/>
            <a:ext cx="2257748" cy="163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019874-CE61-485C-0A66-7191395812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9" b="13933"/>
          <a:stretch>
            <a:fillRect/>
          </a:stretch>
        </p:blipFill>
        <p:spPr>
          <a:xfrm>
            <a:off x="7276296" y="5135502"/>
            <a:ext cx="2762651" cy="151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082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" y="1978"/>
            <a:ext cx="12192000" cy="6860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56743" y="32468"/>
            <a:ext cx="11975423" cy="944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«Социально-оздоровительный центр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Новокуйбышевский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Самарская область, Волжский район, 71 квартал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Новокуйбышевского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лесничества, тел. (846 35) 3-74-30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3737199-D6F3-4962-88DA-EA4E94EBF3EF}"/>
              </a:ext>
            </a:extLst>
          </p:cNvPr>
          <p:cNvSpPr txBox="1"/>
          <p:nvPr/>
        </p:nvSpPr>
        <p:spPr>
          <a:xfrm>
            <a:off x="6918000" y="408099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054979A-3FAE-461E-9445-1347E076152A}"/>
              </a:ext>
            </a:extLst>
          </p:cNvPr>
          <p:cNvSpPr txBox="1"/>
          <p:nvPr/>
        </p:nvSpPr>
        <p:spPr>
          <a:xfrm>
            <a:off x="9099933" y="5085812"/>
            <a:ext cx="218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="" xmlns:a16="http://schemas.microsoft.com/office/drawing/2014/main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92C5F4E-B100-4633-9AA4-1DDAF5F46A11}"/>
              </a:ext>
            </a:extLst>
          </p:cNvPr>
          <p:cNvSpPr/>
          <p:nvPr/>
        </p:nvSpPr>
        <p:spPr>
          <a:xfrm>
            <a:off x="278675" y="987280"/>
            <a:ext cx="3479182" cy="416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ПРЕДОСТАВЛЕНИЯ УСЛУГ</a:t>
            </a:r>
          </a:p>
        </p:txBody>
      </p:sp>
      <p:sp>
        <p:nvSpPr>
          <p:cNvPr id="31" name="Скругленный прямоугольник 2">
            <a:extLst>
              <a:ext uri="{FF2B5EF4-FFF2-40B4-BE49-F238E27FC236}">
                <a16:creationId xmlns="" xmlns:a16="http://schemas.microsoft.com/office/drawing/2014/main" id="{50A748C0-B13C-4AFA-A93D-B2D0DA0D8A36}"/>
              </a:ext>
            </a:extLst>
          </p:cNvPr>
          <p:cNvSpPr/>
          <p:nvPr/>
        </p:nvSpPr>
        <p:spPr>
          <a:xfrm>
            <a:off x="270121" y="1575536"/>
            <a:ext cx="3479181" cy="3873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="" xmlns:a16="http://schemas.microsoft.com/office/drawing/2014/main" id="{331C0677-ACC2-4B8C-8FE8-1F41B81FD92D}"/>
              </a:ext>
            </a:extLst>
          </p:cNvPr>
          <p:cNvSpPr/>
          <p:nvPr/>
        </p:nvSpPr>
        <p:spPr>
          <a:xfrm rot="10800000" flipV="1">
            <a:off x="3919363" y="1573954"/>
            <a:ext cx="6095494" cy="388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участники СВО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F8E375D-D42B-4567-BF55-D8B21B12AB9C}"/>
              </a:ext>
            </a:extLst>
          </p:cNvPr>
          <p:cNvSpPr/>
          <p:nvPr/>
        </p:nvSpPr>
        <p:spPr>
          <a:xfrm>
            <a:off x="3881335" y="1001070"/>
            <a:ext cx="6272643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КАТЕГОРИИ ПОЛУЧАТЕЛЕЙ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6026EFA-32CA-4529-A29F-8F2601F4ABE8}"/>
              </a:ext>
            </a:extLst>
          </p:cNvPr>
          <p:cNvSpPr/>
          <p:nvPr/>
        </p:nvSpPr>
        <p:spPr>
          <a:xfrm>
            <a:off x="300978" y="2237363"/>
            <a:ext cx="3456879" cy="487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РЕАБИЛИТАЦИОННЫЕ УСЛУГИ</a:t>
            </a:r>
          </a:p>
        </p:txBody>
      </p:sp>
      <p:sp>
        <p:nvSpPr>
          <p:cNvPr id="39" name="Скругленный прямоугольник 2">
            <a:extLst>
              <a:ext uri="{FF2B5EF4-FFF2-40B4-BE49-F238E27FC236}">
                <a16:creationId xmlns="" xmlns:a16="http://schemas.microsoft.com/office/drawing/2014/main" id="{4A44352D-8ECA-48F8-9E63-93327AA3568C}"/>
              </a:ext>
            </a:extLst>
          </p:cNvPr>
          <p:cNvSpPr/>
          <p:nvPr/>
        </p:nvSpPr>
        <p:spPr>
          <a:xfrm>
            <a:off x="78989" y="3093887"/>
            <a:ext cx="6093216" cy="3385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Физиотерапия (м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агнитотерапия, дарсонвализация, импульсные токи,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нейростимуляция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гальванизация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углекислые ванны,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УФЧ 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ультрозвуковая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Массаж (ручной, аппаратный)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Водолечение</a:t>
            </a:r>
          </a:p>
          <a:p>
            <a:pPr marL="285750" indent="-285750" algn="just">
              <a:buFontTx/>
              <a:buChar char="-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Нейрореабилитации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аппарате БОС 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Кедровая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бочка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Инфо-красная сауна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Альфа-капсула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мультисенсорном тренажёре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ReviVR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Ревайвер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 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Фитотерапия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стабилометрической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платформе ««BIODEX», 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«ARTROMOT»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кабинете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эргокинезотерапии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оснащенном тренажерами  «Дон», столом 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Канавел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тренажер «Радуга», «Чудо-лестница», 8-образной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Занятия с психологом, психологические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тренинги, сенсорная комната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Обучение инвалидов в комнате социально-бытовой адаптации навыкам самообслуживания с учетом заболевания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FF79C39-485B-4ABB-A562-4F63B9756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655" y="4067490"/>
            <a:ext cx="2093921" cy="20557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6143" y="1864516"/>
            <a:ext cx="2480706" cy="18062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7" name="Рисунок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BFF5802-5C37-1545-B473-98924A13CB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80" y="2003704"/>
            <a:ext cx="2348912" cy="20705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876547-0602-B348-CCEE-505CF8BC6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30" y="4244790"/>
            <a:ext cx="2562435" cy="24507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6586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" y="-2607"/>
            <a:ext cx="12192000" cy="6860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56743" y="207019"/>
            <a:ext cx="12135257" cy="96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«Реабилитационный центр для инвалидов 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Доблесть»</a:t>
            </a:r>
          </a:p>
          <a:p>
            <a:pPr>
              <a:lnSpc>
                <a:spcPts val="2000"/>
              </a:lnSpc>
            </a:pP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Адреса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предоставления услуг: г. о. Похвистнево, ул. Лермонтова,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19,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Похвистневский р-он, с. </a:t>
            </a:r>
            <a:r>
              <a:rPr lang="ru-RU" sz="145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Подблельск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ул. Садовая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1Б, тел. (846 56) 2-00-51</a:t>
            </a:r>
            <a:endParaRPr lang="ru-RU" sz="14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4D494E-3927-476C-AAC6-1FD31C86D22C}"/>
              </a:ext>
            </a:extLst>
          </p:cNvPr>
          <p:cNvSpPr txBox="1"/>
          <p:nvPr/>
        </p:nvSpPr>
        <p:spPr>
          <a:xfrm>
            <a:off x="1126276" y="67516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737199-D6F3-4962-88DA-EA4E94EBF3EF}"/>
              </a:ext>
            </a:extLst>
          </p:cNvPr>
          <p:cNvSpPr txBox="1"/>
          <p:nvPr/>
        </p:nvSpPr>
        <p:spPr>
          <a:xfrm>
            <a:off x="6861116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54979A-3FAE-461E-9445-1347E076152A}"/>
              </a:ext>
            </a:extLst>
          </p:cNvPr>
          <p:cNvSpPr txBox="1"/>
          <p:nvPr/>
        </p:nvSpPr>
        <p:spPr>
          <a:xfrm>
            <a:off x="6767207" y="508581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92C5F4E-B100-4633-9AA4-1DDAF5F46A11}"/>
              </a:ext>
            </a:extLst>
          </p:cNvPr>
          <p:cNvSpPr/>
          <p:nvPr/>
        </p:nvSpPr>
        <p:spPr>
          <a:xfrm>
            <a:off x="278675" y="1393902"/>
            <a:ext cx="3479182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ПРЕДОСТАВЛЕНИЯ УСЛУГ</a:t>
            </a:r>
          </a:p>
        </p:txBody>
      </p:sp>
      <p:sp>
        <p:nvSpPr>
          <p:cNvPr id="31" name="Скругленный прямоугольник 2">
            <a:extLst>
              <a:ext uri="{FF2B5EF4-FFF2-40B4-BE49-F238E27FC236}">
                <a16:creationId xmlns:a16="http://schemas.microsoft.com/office/drawing/2014/main" xmlns="" id="{50A748C0-B13C-4AFA-A93D-B2D0DA0D8A36}"/>
              </a:ext>
            </a:extLst>
          </p:cNvPr>
          <p:cNvSpPr/>
          <p:nvPr/>
        </p:nvSpPr>
        <p:spPr>
          <a:xfrm>
            <a:off x="278676" y="1881537"/>
            <a:ext cx="3479181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2">
            <a:extLst>
              <a:ext uri="{FF2B5EF4-FFF2-40B4-BE49-F238E27FC236}">
                <a16:creationId xmlns:a16="http://schemas.microsoft.com/office/drawing/2014/main" xmlns="" id="{1894274D-ECD2-4C28-919D-1A0E229C25A4}"/>
              </a:ext>
            </a:extLst>
          </p:cNvPr>
          <p:cNvSpPr/>
          <p:nvPr/>
        </p:nvSpPr>
        <p:spPr>
          <a:xfrm>
            <a:off x="289226" y="2353347"/>
            <a:ext cx="3496290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Полустационарная </a:t>
            </a:r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(курс 21 день)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2">
            <a:extLst>
              <a:ext uri="{FF2B5EF4-FFF2-40B4-BE49-F238E27FC236}">
                <a16:creationId xmlns:a16="http://schemas.microsoft.com/office/drawing/2014/main" xmlns="" id="{7D7462EF-EDC8-4C33-ADF7-19D75EA44EB2}"/>
              </a:ext>
            </a:extLst>
          </p:cNvPr>
          <p:cNvSpPr/>
          <p:nvPr/>
        </p:nvSpPr>
        <p:spPr>
          <a:xfrm>
            <a:off x="3881336" y="2344188"/>
            <a:ext cx="5097202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граждане пожилого возраста </a:t>
            </a: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:a16="http://schemas.microsoft.com/office/drawing/2014/main" xmlns="" id="{331C0677-ACC2-4B8C-8FE8-1F41B81FD92D}"/>
              </a:ext>
            </a:extLst>
          </p:cNvPr>
          <p:cNvSpPr/>
          <p:nvPr/>
        </p:nvSpPr>
        <p:spPr>
          <a:xfrm>
            <a:off x="3881602" y="1888637"/>
            <a:ext cx="5096935" cy="36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Инвалиды; участники СВО 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F8E375D-D42B-4567-BF55-D8B21B12AB9C}"/>
              </a:ext>
            </a:extLst>
          </p:cNvPr>
          <p:cNvSpPr/>
          <p:nvPr/>
        </p:nvSpPr>
        <p:spPr>
          <a:xfrm>
            <a:off x="3881335" y="1394090"/>
            <a:ext cx="6272643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КАТЕГОРИИ ПОЛУЧАТЕЛЕЙ</a:t>
            </a:r>
          </a:p>
        </p:txBody>
      </p:sp>
      <p:sp>
        <p:nvSpPr>
          <p:cNvPr id="37" name="Скругленный прямоугольник 2">
            <a:extLst>
              <a:ext uri="{FF2B5EF4-FFF2-40B4-BE49-F238E27FC236}">
                <a16:creationId xmlns:a16="http://schemas.microsoft.com/office/drawing/2014/main" xmlns="" id="{9A45F98E-FCDC-43CC-88F9-C2E71F000C77}"/>
              </a:ext>
            </a:extLst>
          </p:cNvPr>
          <p:cNvSpPr/>
          <p:nvPr/>
        </p:nvSpPr>
        <p:spPr>
          <a:xfrm>
            <a:off x="289226" y="2849913"/>
            <a:ext cx="3496290" cy="404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Телефон доверия» </a:t>
            </a:r>
            <a:endParaRPr lang="ru-RU" sz="1600" b="1" dirty="0" smtClean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8 </a:t>
            </a:r>
            <a:r>
              <a:rPr lang="ru-RU" sz="16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(84656) 2-91-91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6026EFA-32CA-4529-A29F-8F2601F4ABE8}"/>
              </a:ext>
            </a:extLst>
          </p:cNvPr>
          <p:cNvSpPr/>
          <p:nvPr/>
        </p:nvSpPr>
        <p:spPr>
          <a:xfrm>
            <a:off x="300978" y="3507997"/>
            <a:ext cx="3456879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РЕАБИЛИТАЦИОННЫЕ УСЛУГИ</a:t>
            </a:r>
          </a:p>
        </p:txBody>
      </p:sp>
      <p:sp>
        <p:nvSpPr>
          <p:cNvPr id="39" name="Скругленный прямоугольник 2">
            <a:extLst>
              <a:ext uri="{FF2B5EF4-FFF2-40B4-BE49-F238E27FC236}">
                <a16:creationId xmlns:a16="http://schemas.microsoft.com/office/drawing/2014/main" xmlns="" id="{4A44352D-8ECA-48F8-9E63-93327AA3568C}"/>
              </a:ext>
            </a:extLst>
          </p:cNvPr>
          <p:cNvSpPr/>
          <p:nvPr/>
        </p:nvSpPr>
        <p:spPr>
          <a:xfrm>
            <a:off x="305644" y="3976459"/>
            <a:ext cx="6073079" cy="25810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Физиотерапия (электролечение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светолечение, магнитотерапия, 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  лазеротерапия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сухая углекислая ванна, </a:t>
            </a:r>
            <a:r>
              <a:rPr lang="ru-RU" sz="13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парафино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-озокеритовые аппликации, «Горный воздух», ингаляции и др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.)</a:t>
            </a:r>
            <a:endParaRPr lang="ru-RU" sz="13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Водолечение (души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(циркулярный, Шарко), лечебные ванны, 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гидромассаж.)</a:t>
            </a: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Массаж (классический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ручной, аппаратный массаж - массажное кресло, кровать </a:t>
            </a:r>
            <a:r>
              <a:rPr lang="ru-RU" sz="13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Nuga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Best, аппаратный комплекс «БИОМ-ВОЛНА», 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пневмомассаж)</a:t>
            </a:r>
            <a:endParaRPr lang="ru-RU" sz="13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Лечебная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физкультура и тренажерный зал</a:t>
            </a: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Занятия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 кабинете адаптивной 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физкультуры (многофункциональный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тренажер «GRAHAMIZER-I» и «Стол-</a:t>
            </a:r>
            <a:r>
              <a:rPr lang="ru-RU" sz="1300" dirty="0" err="1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Канавелл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»; тренажер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функциональной терапии пальцев и кистей рук с </a:t>
            </a:r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БОС)</a:t>
            </a: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Занятия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 психологом, психологические тренинги</a:t>
            </a:r>
          </a:p>
          <a:p>
            <a:pPr algn="just"/>
            <a:r>
              <a:rPr lang="ru-RU" sz="1300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Обучение </a:t>
            </a:r>
            <a:r>
              <a:rPr lang="ru-RU" sz="1300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инвалидов в комнате социально-бытовой адаптации навыкам самообслуживания с учетом заболевания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5C8425-5BEC-C2ED-53F1-9AF668EF8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7" y="2760156"/>
            <a:ext cx="2887628" cy="14860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F4B9A6-B3E7-9D95-17C1-B67AD2A6D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9102" r="10024"/>
          <a:stretch>
            <a:fillRect/>
          </a:stretch>
        </p:blipFill>
        <p:spPr>
          <a:xfrm>
            <a:off x="6491857" y="4267071"/>
            <a:ext cx="1906391" cy="24033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E0B130-2288-4B23-60E3-9AAA5E407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9845"/>
          <a:stretch>
            <a:fillRect/>
          </a:stretch>
        </p:blipFill>
        <p:spPr>
          <a:xfrm>
            <a:off x="8570627" y="4443016"/>
            <a:ext cx="2596727" cy="22274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Picture 6">
            <a:extLst>
              <a:ext uri="{FF2B5EF4-FFF2-40B4-BE49-F238E27FC236}">
                <a16:creationId xmlns="" xmlns:a16="http://schemas.microsoft.com/office/drawing/2014/main" id="{82CE9D85-46F6-4168-BB09-0BE5460E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59" y="2344188"/>
            <a:ext cx="2569806" cy="18841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2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BD840D-AAD4-4B19-A24B-AC19612B3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" y="-2607"/>
            <a:ext cx="12192000" cy="686060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56743" y="207019"/>
            <a:ext cx="11975423" cy="96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«Реабилитационный центр для инвалидов </a:t>
            </a:r>
            <a:r>
              <a:rPr lang="ru-RU" altLang="ru-RU" sz="2000" b="1" dirty="0">
                <a:latin typeface="Times New Roman" panose="02020603050405020304" pitchFamily="18" charset="0"/>
              </a:rPr>
              <a:t>вследствие психических заболеваний «Здоровье»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предоставления услуг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. Самара, ул. Нагорная,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д.66, тел. (846) 207-49-06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6D356A-B47F-493D-85AE-FBE5039EB45D}"/>
              </a:ext>
            </a:extLst>
          </p:cNvPr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46EF4A-D575-4790-9C86-9BC89904A68D}"/>
              </a:ext>
            </a:extLst>
          </p:cNvPr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81FE22-670C-4199-8D38-357E29FDA3CB}"/>
              </a:ext>
            </a:extLst>
          </p:cNvPr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D8027C-C9F0-4B57-AFF9-9ECA72A37696}"/>
              </a:ext>
            </a:extLst>
          </p:cNvPr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CB3ED5-A6FD-4774-8484-AFD9D7DDC5B8}"/>
              </a:ext>
            </a:extLst>
          </p:cNvPr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A519C4-5F0D-4171-A0A5-4B3CA2251C06}"/>
              </a:ext>
            </a:extLst>
          </p:cNvPr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2591CE-8357-433B-B7C1-2F7D23707913}"/>
              </a:ext>
            </a:extLst>
          </p:cNvPr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31B325-2A4F-4E7C-9D9B-1F3D7070CD82}"/>
              </a:ext>
            </a:extLst>
          </p:cNvPr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6A3F37-7CDE-4E18-87D0-C43A341959F8}"/>
              </a:ext>
            </a:extLst>
          </p:cNvPr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4D494E-3927-476C-AAC6-1FD31C86D22C}"/>
              </a:ext>
            </a:extLst>
          </p:cNvPr>
          <p:cNvSpPr txBox="1"/>
          <p:nvPr/>
        </p:nvSpPr>
        <p:spPr>
          <a:xfrm>
            <a:off x="1126276" y="67516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0280BF-BA5A-4FBD-BDB1-39D7B4FE30FA}"/>
              </a:ext>
            </a:extLst>
          </p:cNvPr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5EC2AA-A94F-44D1-866B-6DC392E8776E}"/>
              </a:ext>
            </a:extLst>
          </p:cNvPr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737199-D6F3-4962-88DA-EA4E94EBF3EF}"/>
              </a:ext>
            </a:extLst>
          </p:cNvPr>
          <p:cNvSpPr txBox="1"/>
          <p:nvPr/>
        </p:nvSpPr>
        <p:spPr>
          <a:xfrm>
            <a:off x="6861116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88DE4B-183D-42A5-88E7-2C3EE9625069}"/>
              </a:ext>
            </a:extLst>
          </p:cNvPr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8F868B-2986-4A12-A406-91B92DDDAEB0}"/>
              </a:ext>
            </a:extLst>
          </p:cNvPr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20286D-C18F-40B0-9979-DAAE84D60E35}"/>
              </a:ext>
            </a:extLst>
          </p:cNvPr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54979A-3FAE-461E-9445-1347E076152A}"/>
              </a:ext>
            </a:extLst>
          </p:cNvPr>
          <p:cNvSpPr txBox="1"/>
          <p:nvPr/>
        </p:nvSpPr>
        <p:spPr>
          <a:xfrm>
            <a:off x="6767207" y="508581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127F2B4E-ACD2-4AE9-8234-35C5D81ECB68}"/>
              </a:ext>
            </a:extLst>
          </p:cNvPr>
          <p:cNvSpPr txBox="1">
            <a:spLocks/>
          </p:cNvSpPr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92C5F4E-B100-4633-9AA4-1DDAF5F46A11}"/>
              </a:ext>
            </a:extLst>
          </p:cNvPr>
          <p:cNvSpPr/>
          <p:nvPr/>
        </p:nvSpPr>
        <p:spPr>
          <a:xfrm>
            <a:off x="305644" y="1225577"/>
            <a:ext cx="3479182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ПРЕДОСТАВЛЕНИЯ УСЛУГ</a:t>
            </a:r>
          </a:p>
        </p:txBody>
      </p:sp>
      <p:sp>
        <p:nvSpPr>
          <p:cNvPr id="32" name="Скругленный прямоугольник 2">
            <a:extLst>
              <a:ext uri="{FF2B5EF4-FFF2-40B4-BE49-F238E27FC236}">
                <a16:creationId xmlns:a16="http://schemas.microsoft.com/office/drawing/2014/main" xmlns="" id="{1894274D-ECD2-4C28-919D-1A0E229C25A4}"/>
              </a:ext>
            </a:extLst>
          </p:cNvPr>
          <p:cNvSpPr/>
          <p:nvPr/>
        </p:nvSpPr>
        <p:spPr>
          <a:xfrm>
            <a:off x="348339" y="1646608"/>
            <a:ext cx="3496290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Полустационарная</a:t>
            </a: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:a16="http://schemas.microsoft.com/office/drawing/2014/main" xmlns="" id="{331C0677-ACC2-4B8C-8FE8-1F41B81FD92D}"/>
              </a:ext>
            </a:extLst>
          </p:cNvPr>
          <p:cNvSpPr/>
          <p:nvPr/>
        </p:nvSpPr>
        <p:spPr>
          <a:xfrm>
            <a:off x="3881336" y="1636428"/>
            <a:ext cx="6272642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психических заболеваний старше 18 лет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F8E375D-D42B-4567-BF55-D8B21B12AB9C}"/>
              </a:ext>
            </a:extLst>
          </p:cNvPr>
          <p:cNvSpPr/>
          <p:nvPr/>
        </p:nvSpPr>
        <p:spPr>
          <a:xfrm>
            <a:off x="3881335" y="1233676"/>
            <a:ext cx="6272643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КАТЕГОРИИ ПОЛУЧАТЕЛЕЙ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6026EFA-32CA-4529-A29F-8F2601F4ABE8}"/>
              </a:ext>
            </a:extLst>
          </p:cNvPr>
          <p:cNvSpPr/>
          <p:nvPr/>
        </p:nvSpPr>
        <p:spPr>
          <a:xfrm>
            <a:off x="302263" y="2052622"/>
            <a:ext cx="9805639" cy="48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chemeClr val="bg1"/>
                </a:solidFill>
              </a:rPr>
              <a:t>В РАБОТЕ С ИНВАЛИДАМИ И ИХ СЕМЬЯМИ ИСПОЛЬЗУЮТСЯ СЛЕДУЮЩИЕ ПСИХОСОЦИАЛЬНЫЕ ПРОГРАММЫ (МОДУЛИ)</a:t>
            </a:r>
            <a:r>
              <a:rPr lang="en-US" altLang="ru-RU" sz="1600" dirty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2">
            <a:extLst>
              <a:ext uri="{FF2B5EF4-FFF2-40B4-BE49-F238E27FC236}">
                <a16:creationId xmlns:a16="http://schemas.microsoft.com/office/drawing/2014/main" xmlns="" id="{4A44352D-8ECA-48F8-9E63-93327AA3568C}"/>
              </a:ext>
            </a:extLst>
          </p:cNvPr>
          <p:cNvSpPr/>
          <p:nvPr/>
        </p:nvSpPr>
        <p:spPr>
          <a:xfrm>
            <a:off x="233811" y="2724697"/>
            <a:ext cx="7727656" cy="3961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Психообразовательный модуль  </a:t>
            </a:r>
            <a:r>
              <a:rPr lang="ru-RU" altLang="ru-RU" sz="1300" dirty="0">
                <a:latin typeface="Times New Roman" panose="02020603050405020304" pitchFamily="18" charset="0"/>
              </a:rPr>
              <a:t>-  обеспечение инвалидов и их родственников необходимыми знаниями о психическом заболевании.    </a:t>
            </a:r>
          </a:p>
          <a:p>
            <a:pPr algn="just">
              <a:spcBef>
                <a:spcPts val="130"/>
              </a:spcBef>
              <a:spcAft>
                <a:spcPts val="130"/>
              </a:spcAft>
              <a:buSzPct val="70000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 трудовой  реабилитации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направлен на восстановление либо формирование трудовых навыков. </a:t>
            </a:r>
            <a:r>
              <a:rPr lang="ru-RU" altLang="ru-RU" sz="1300" dirty="0">
                <a:latin typeface="Times New Roman" panose="02020603050405020304" pitchFamily="18" charset="0"/>
              </a:rPr>
              <a:t>В Центре функционируют три производственных цеха: швейный, картонажный и цех по производству стеганых изделий.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 в реальные производственные отношения, получают денежное вознаграждение за свой труд, учатся соблюдать трудовую дисциплину.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независимого проживания и социальной  компетенции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восстановление у инвалидов социальных навыков, обеспечивающих независимое существование; от простых бытовых до  сложных форм социально приемлемого поведения,  умения  самостоятельно решать возникающие социальные проблемы.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модуля разработана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инвалидов вследствие психических заболеваний» -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инновационная форма социального обслуживания, предусматривающая содействие в получении информации способствующей повышению уровня безопасности повседневной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и освоения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 здорового и безопасного  образа жизни. </a:t>
            </a: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социо-культурной реабилитации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инвалидам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в стандартных социокультурных ситуациях, находить и использовать нужную для практической деятельности и развлечений информацию, адекватно участвовать в ситуациях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рамках модуля создана Арт - студия «Душа».</a:t>
            </a:r>
            <a:r>
              <a:rPr lang="ru-RU" altLang="ru-RU" sz="1300" dirty="0">
                <a:latin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C:\Documents and Settings\офис\Рабочий стол\ФОТО\Иван Купала 2014\DSC_2089.jpg">
            <a:extLst>
              <a:ext uri="{FF2B5EF4-FFF2-40B4-BE49-F238E27FC236}">
                <a16:creationId xmlns:a16="http://schemas.microsoft.com/office/drawing/2014/main" xmlns="" id="{603282A1-636F-B7AD-A629-F5A36CE5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0" y="2585616"/>
            <a:ext cx="2217308" cy="162214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3B1E7250-3D67-3382-7EC7-863259A9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4525" y="3871588"/>
            <a:ext cx="2163806" cy="16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EDB640-0778-9EE6-66C6-7156B87F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50" y="5263910"/>
            <a:ext cx="2342686" cy="15203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9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136" y="428456"/>
            <a:ext cx="1031132" cy="284905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56743" y="207019"/>
            <a:ext cx="11975423" cy="96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Государственное бюджетное учреждение Самарской области 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«Реабилитационный центр для инвалидов «Сурдоцентр»</a:t>
            </a: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предоставления услуг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. Самара, ул. Мориса Тореза,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д.107, тел. (846) 268-98-33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90" y="1481954"/>
            <a:ext cx="40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450" y="22300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1352" y="31287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07" y="3300773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1352" y="40381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74" y="418140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4940" y="492794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3378" y="5085812"/>
            <a:ext cx="3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3992" y="130999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6276" y="67516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4689" y="223736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4232" y="31644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1116" y="3318303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4689" y="402751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7207" y="4181407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6011" y="493192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87A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6237" y="5095972"/>
            <a:ext cx="451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16204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одзаголовок 2"/>
          <p:cNvSpPr txBox="1"/>
          <p:nvPr/>
        </p:nvSpPr>
        <p:spPr>
          <a:xfrm>
            <a:off x="11600232" y="6306328"/>
            <a:ext cx="319393" cy="379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75" y="1393902"/>
            <a:ext cx="3479182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ПРЕДОСТАВЛЕНИЯ УСЛУГ</a:t>
            </a:r>
          </a:p>
        </p:txBody>
      </p:sp>
      <p:sp>
        <p:nvSpPr>
          <p:cNvPr id="32" name="Скругленный прямоугольник 2"/>
          <p:cNvSpPr/>
          <p:nvPr/>
        </p:nvSpPr>
        <p:spPr>
          <a:xfrm>
            <a:off x="270121" y="1821600"/>
            <a:ext cx="3496290" cy="37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Полустационарная</a:t>
            </a: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3881119" y="1794510"/>
            <a:ext cx="6272859" cy="3790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Инвалиды по слуху; дети-инвалиды с нарушением слуха с 3х до 18 лет. </a:t>
            </a:r>
            <a:endParaRPr lang="ru-RU" sz="14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81335" y="1394090"/>
            <a:ext cx="6272643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КАТЕГОРИИ ПОЛУЧАТЕЛЕЙ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8674" y="3096714"/>
            <a:ext cx="3456879" cy="3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РЕАБИЛИТАЦИОННЫЕ УСЛУГИ</a:t>
            </a:r>
          </a:p>
        </p:txBody>
      </p:sp>
      <p:sp>
        <p:nvSpPr>
          <p:cNvPr id="39" name="Скругленный прямоугольник 2"/>
          <p:cNvSpPr/>
          <p:nvPr/>
        </p:nvSpPr>
        <p:spPr>
          <a:xfrm>
            <a:off x="151057" y="3590476"/>
            <a:ext cx="6475180" cy="27738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слуги по </a:t>
            </a:r>
            <a:r>
              <a:rPr lang="ru-RU" sz="1300" dirty="0" err="1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сурдопереводу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(перевод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на русский жестовый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язык)</a:t>
            </a:r>
          </a:p>
          <a:p>
            <a:pPr marL="285750" indent="-285750" algn="l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Д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испетчерский пункт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связи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(консультации с использованием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видео-, аудио-, электронной и телефонной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связи)</a:t>
            </a:r>
            <a:endParaRPr lang="ru-RU" sz="13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сихологическая помощь 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Занятия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на аппарате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БОС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 целью коррекции психоэмоционального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состояния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Sand-art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терапия (рисовании песком на подсвеченном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столе)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Арт-терапия (творческие кружки)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buFontTx/>
              <a:buNone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    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Досудебная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юридическая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помощь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Обучение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навыками пользования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техническими средствами реабилитации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бучение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первоначальным навыкам пользования 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компьютером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kern="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Организация выездных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  </a:t>
            </a:r>
            <a:r>
              <a:rPr lang="ru-RU" sz="1300" kern="0" dirty="0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экскурсий 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 </a:t>
            </a:r>
            <a:r>
              <a:rPr lang="ru-RU" sz="1300" kern="0" dirty="0" err="1" smtClean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сурдопереводом</a:t>
            </a:r>
            <a:endParaRPr lang="ru-RU" sz="1300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" b="19549"/>
          <a:stretch>
            <a:fillRect/>
          </a:stretch>
        </p:blipFill>
        <p:spPr>
          <a:xfrm>
            <a:off x="6601065" y="2248352"/>
            <a:ext cx="3005535" cy="185830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14861" r="13294" b="10290"/>
          <a:stretch>
            <a:fillRect/>
          </a:stretch>
        </p:blipFill>
        <p:spPr>
          <a:xfrm>
            <a:off x="9941016" y="2191410"/>
            <a:ext cx="1818912" cy="227240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9" b="1888"/>
          <a:stretch>
            <a:fillRect/>
          </a:stretch>
        </p:blipFill>
        <p:spPr>
          <a:xfrm>
            <a:off x="8965070" y="4537929"/>
            <a:ext cx="2428499" cy="17205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Изображение 8" descr="IMG_7594"/>
          <p:cNvPicPr>
            <a:picLocks noChangeAspect="1"/>
          </p:cNvPicPr>
          <p:nvPr/>
        </p:nvPicPr>
        <p:blipFill>
          <a:blip r:embed="rId7"/>
          <a:srcRect l="13396" r="4063"/>
          <a:stretch>
            <a:fillRect/>
          </a:stretch>
        </p:blipFill>
        <p:spPr>
          <a:xfrm rot="5400000">
            <a:off x="6709788" y="4372304"/>
            <a:ext cx="2057768" cy="175511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52032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1156</Words>
  <Application>Microsoft Office PowerPoint</Application>
  <PresentationFormat>Широкоэкранный</PresentationFormat>
  <Paragraphs>161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PT Astra Serif</vt:lpstr>
      <vt:lpstr>Times New Roman</vt:lpstr>
      <vt:lpstr>Тема Office</vt:lpstr>
      <vt:lpstr>|</vt:lpstr>
      <vt:lpstr>|</vt:lpstr>
      <vt:lpstr>|</vt:lpstr>
      <vt:lpstr>|</vt:lpstr>
      <vt:lpstr>|</vt:lpstr>
      <vt:lpstr>Презентация PowerPoint</vt:lpstr>
      <vt:lpstr>|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Ромашова</dc:creator>
  <cp:lastModifiedBy>Супотницкая Наталья Петровна</cp:lastModifiedBy>
  <cp:revision>105</cp:revision>
  <cp:lastPrinted>2026-02-19T07:29:24Z</cp:lastPrinted>
  <dcterms:created xsi:type="dcterms:W3CDTF">2024-11-11T06:29:55Z</dcterms:created>
  <dcterms:modified xsi:type="dcterms:W3CDTF">2026-03-19T14:49:27Z</dcterms:modified>
</cp:coreProperties>
</file>