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6" r:id="rId2"/>
    <p:sldId id="268" r:id="rId3"/>
  </p:sldIdLst>
  <p:sldSz cx="6858000" cy="9906000" type="A4"/>
  <p:notesSz cx="6797675" cy="9928225"/>
  <p:embeddedFontLst>
    <p:embeddedFont>
      <p:font typeface="Golos Text" panose="020B0604020202020204" charset="0"/>
      <p:regular r:id="rId4"/>
      <p:bold r:id="rId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5FA"/>
    <a:srgbClr val="FAFAFA"/>
    <a:srgbClr val="2C2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-3330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xmlns="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Что 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64091"/>
              </p:ext>
            </p:extLst>
          </p:nvPr>
        </p:nvGraphicFramePr>
        <p:xfrm>
          <a:off x="552006" y="1434226"/>
          <a:ext cx="5987826" cy="671612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xmlns="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xmlns="" val="3360677564"/>
                    </a:ext>
                  </a:extLst>
                </a:gridCol>
              </a:tblGrid>
              <a:tr h="23234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7392177"/>
                  </a:ext>
                </a:extLst>
              </a:tr>
              <a:tr h="1622191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личные налоги и налоги ИП списываются с одного ЕНС?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Поскольку ЕНС у налогоплательщика – физического лица, зарегистрированного в качестве ИП, один, деньги распределяются по всем обязательствам вне зависимости от того, для погашения каких налогов предназначалась уплата.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Индивидуальный предприниматель — это физическое лицо, зарегистрированное в установленном порядке и ведущее предпринимательскую деятельность без образования юридического лица (ст. 11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Гражданин вправе работать как ИП с момента государственной регистрации в этом качестве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(ст. 23 и 24 ГК РФ).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ИП не является новым, отдельным субъектом права, а только обеспечивает публичную регистрацию физического лица как ведущего предпринимательскую деятельность.</a:t>
                      </a: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5106732"/>
                  </a:ext>
                </a:extLst>
              </a:tr>
              <a:tr h="734629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 не ведет учет имущественных налогов ИП,</a:t>
                      </a:r>
                      <a:r>
                        <a:rPr lang="ru-RU" sz="1100" b="0" kern="1200" baseline="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из-за чего возникает разрыв в бухгалтерском учете.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Разрыв в бухгалтерском учете может появляться только при нарушении закона – неуплате какого-либо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случае неисполнения любой обязанности по уплате налогов (как от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предпринимательской деятельности так и нет) в установленные законом сроки, взыскание обеспечивается в том числе судебными приставами – исполнителями, и осуществляется со всех счетов налогоплательщика вне зависимости от вида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SzPct val="50000"/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7250718"/>
                  </a:ext>
                </a:extLst>
              </a:tr>
              <a:tr h="111821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за переплата учтена в сводном налоговом уведомлении (СНУ)?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формировании сводного налогового уведомления (СНУ) имеющаяся на ЕНС переплата резервируется налоговым органом для уплаты имущественных налогов (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абз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5 п. 2 ст. 52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203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60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xmlns="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Что </a:t>
            </a: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1384"/>
              </p:ext>
            </p:extLst>
          </p:nvPr>
        </p:nvGraphicFramePr>
        <p:xfrm>
          <a:off x="552006" y="1434227"/>
          <a:ext cx="5987826" cy="358943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xmlns="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xmlns="" val="3360677564"/>
                    </a:ext>
                  </a:extLst>
                </a:gridCol>
              </a:tblGrid>
              <a:tr h="19798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7392177"/>
                  </a:ext>
                </a:extLst>
              </a:tr>
              <a:tr h="115307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мой авансовый платеж по УСН зарезервирован для уплаты имущественных налогов 2 декабря?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1524000" algn="l"/>
                        </a:tabLs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закону нет долгов и начислений со сроком уплаты «сегодня». Налоговый орган на основании СНУ самостоятельно резервирует необходимую сумму в счет уплаты имущественных налогов физического лица (п. 8 ст. 78 НК РФ).</a:t>
                      </a:r>
                    </a:p>
                    <a:p>
                      <a:pPr algn="l"/>
                      <a:endParaRPr lang="ru-RU" sz="100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Golos Text" panose="020B0503020202020204" pitchFamily="34" charset="0"/>
                        <a:ea typeface="Golos Text" panose="020B0503020202020204" pitchFamily="34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5106732"/>
                  </a:ext>
                </a:extLst>
              </a:tr>
              <a:tr h="101165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делать, если авансовые платежи зачислены в имущественные налоги?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Если до 2 декабря появится недоимка по иным налогам и денег на ЕНП будет недостаточно, резерв будет отменен и его сумма погасит обязательства с более ранним сроком уплаты (п. 8 ст. 78 НК РФ).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7250718"/>
                  </a:ext>
                </a:extLst>
              </a:tr>
              <a:tr h="104327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узнать о зарезервированной сумме?</a:t>
                      </a: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B0F0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личном кабинете во вкладке «Отложенная переплата» физического лица или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индивидуального предпринимателя. Если кабинета нет, запросить справку о принадлежности ЕНП.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2035818"/>
                  </a:ext>
                </a:extLst>
              </a:tr>
            </a:tbl>
          </a:graphicData>
        </a:graphic>
      </p:graphicFrame>
      <p:grpSp>
        <p:nvGrpSpPr>
          <p:cNvPr id="28" name="Group 75"/>
          <p:cNvGrpSpPr>
            <a:grpSpLocks/>
          </p:cNvGrpSpPr>
          <p:nvPr/>
        </p:nvGrpSpPr>
        <p:grpSpPr>
          <a:xfrm>
            <a:off x="469991" y="7178762"/>
            <a:ext cx="1807476" cy="1543892"/>
            <a:chOff x="0" y="0"/>
            <a:chExt cx="2016125" cy="1889760"/>
          </a:xfrm>
        </p:grpSpPr>
        <p:sp>
          <p:nvSpPr>
            <p:cNvPr id="29" name="Graphic 76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0" name="Graphic 77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1" name="Graphic 78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Graphic 79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3" name="Graphic 80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4" name="Image 8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5883" y="644627"/>
              <a:ext cx="1038224" cy="1038224"/>
            </a:xfrm>
            <a:prstGeom prst="rect">
              <a:avLst/>
            </a:prstGeom>
          </p:spPr>
        </p:pic>
        <p:sp>
          <p:nvSpPr>
            <p:cNvPr id="35" name="Textbox 82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10" dirty="0" err="1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Промостраница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36" name="Group 83"/>
          <p:cNvGrpSpPr>
            <a:grpSpLocks/>
          </p:cNvGrpSpPr>
          <p:nvPr/>
        </p:nvGrpSpPr>
        <p:grpSpPr>
          <a:xfrm>
            <a:off x="2434147" y="7173234"/>
            <a:ext cx="1905724" cy="1537559"/>
            <a:chOff x="0" y="0"/>
            <a:chExt cx="2016125" cy="1889760"/>
          </a:xfrm>
        </p:grpSpPr>
        <p:sp>
          <p:nvSpPr>
            <p:cNvPr id="37" name="Graphic 84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8" name="Graphic 85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Graphic 86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0" name="Graphic 87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Graphic 88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42" name="Image 8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883" y="644627"/>
              <a:ext cx="1038218" cy="1038225"/>
            </a:xfrm>
            <a:prstGeom prst="rect">
              <a:avLst/>
            </a:prstGeom>
          </p:spPr>
        </p:pic>
        <p:sp>
          <p:nvSpPr>
            <p:cNvPr id="43" name="Textbox 90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25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Частые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вопросы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44" name="Group 91"/>
          <p:cNvGrpSpPr>
            <a:grpSpLocks/>
          </p:cNvGrpSpPr>
          <p:nvPr/>
        </p:nvGrpSpPr>
        <p:grpSpPr>
          <a:xfrm>
            <a:off x="4523279" y="7165764"/>
            <a:ext cx="1893004" cy="1543892"/>
            <a:chOff x="0" y="0"/>
            <a:chExt cx="2016125" cy="1889760"/>
          </a:xfrm>
        </p:grpSpPr>
        <p:sp>
          <p:nvSpPr>
            <p:cNvPr id="45" name="Graphic 92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7" y="1817141"/>
                  </a:lnTo>
                  <a:lnTo>
                    <a:pt x="2015997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6" name="Graphic 93"/>
            <p:cNvSpPr/>
            <p:nvPr/>
          </p:nvSpPr>
          <p:spPr>
            <a:xfrm>
              <a:off x="674994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7" name="Graphic 94"/>
            <p:cNvSpPr/>
            <p:nvPr/>
          </p:nvSpPr>
          <p:spPr>
            <a:xfrm>
              <a:off x="80999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Graphic 95"/>
            <p:cNvSpPr/>
            <p:nvPr/>
          </p:nvSpPr>
          <p:spPr>
            <a:xfrm>
              <a:off x="163219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9" name="Graphic 96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50" name="Image 9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883" y="644627"/>
              <a:ext cx="1038225" cy="1038225"/>
            </a:xfrm>
            <a:prstGeom prst="rect">
              <a:avLst/>
            </a:prstGeom>
          </p:spPr>
        </p:pic>
        <p:sp>
          <p:nvSpPr>
            <p:cNvPr id="51" name="Textbox 98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6540" marR="332105">
                <a:spcAft>
                  <a:spcPts val="0"/>
                </a:spcAft>
              </a:pP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Центр</a:t>
              </a:r>
              <a:r>
                <a:rPr lang="ru-RU" sz="1000" b="1" spc="-6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 </a:t>
              </a: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оперативной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помощи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7"/>
          <a:srcRect l="16803" t="25779" r="17972" b="49921"/>
          <a:stretch/>
        </p:blipFill>
        <p:spPr>
          <a:xfrm>
            <a:off x="816433" y="5120241"/>
            <a:ext cx="5324331" cy="1460122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4315490" y="5814237"/>
            <a:ext cx="1048532" cy="190240"/>
          </a:xfrm>
          <a:prstGeom prst="rect">
            <a:avLst/>
          </a:prstGeom>
          <a:solidFill>
            <a:srgbClr val="0085FF"/>
          </a:solidFill>
        </p:spPr>
        <p:txBody>
          <a:bodyPr wrap="square" tIns="18000" bIns="18000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</a:rPr>
              <a:t>12 000,00 </a:t>
            </a:r>
            <a:r>
              <a:rPr lang="ru-RU" sz="1000" dirty="0">
                <a:solidFill>
                  <a:schemeClr val="bg1"/>
                </a:solidFill>
              </a:rPr>
              <a:t>₽ </a:t>
            </a: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77909"/>
              </p:ext>
            </p:extLst>
          </p:nvPr>
        </p:nvGraphicFramePr>
        <p:xfrm>
          <a:off x="929740" y="6139685"/>
          <a:ext cx="5127557" cy="44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648"/>
                <a:gridCol w="795030"/>
                <a:gridCol w="924879"/>
              </a:tblGrid>
              <a:tr h="220339">
                <a:tc>
                  <a:txBody>
                    <a:bodyPr/>
                    <a:lstStyle/>
                    <a:p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Вид обязательства: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Срок уплаты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0339">
                <a:tc>
                  <a:txBody>
                    <a:bodyPr/>
                    <a:lstStyle/>
                    <a:p>
                      <a:r>
                        <a:rPr lang="ru-RU" sz="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Транспортный налог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02.12.2024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12 000,00 </a:t>
                      </a: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₽ </a:t>
                      </a:r>
                      <a:endParaRPr lang="ru-RU" sz="11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" name="Прямоугольник 33">
            <a:extLst>
              <a:ext uri="{FF2B5EF4-FFF2-40B4-BE49-F238E27FC236}">
                <a16:creationId xmlns="" xmlns:a16="http://schemas.microsoft.com/office/drawing/2014/main" id="{BC08C8D0-3B3A-0EC6-0BBA-31CFA709B10E}"/>
              </a:ext>
            </a:extLst>
          </p:cNvPr>
          <p:cNvSpPr/>
          <p:nvPr/>
        </p:nvSpPr>
        <p:spPr>
          <a:xfrm>
            <a:off x="5004993" y="5171128"/>
            <a:ext cx="1104587" cy="276999"/>
          </a:xfrm>
          <a:prstGeom prst="rect">
            <a:avLst/>
          </a:prstGeom>
          <a:solidFill>
            <a:srgbClr val="F2F5FA"/>
          </a:solidFill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</a:rPr>
              <a:t>12 000,</a:t>
            </a:r>
            <a:r>
              <a:rPr lang="ru-RU" sz="1200" dirty="0" smtClean="0">
                <a:solidFill>
                  <a:srgbClr val="84D9AB"/>
                </a:solidFill>
              </a:rPr>
              <a:t>00 </a:t>
            </a:r>
            <a:r>
              <a:rPr lang="ru-RU" sz="1200" dirty="0">
                <a:solidFill>
                  <a:srgbClr val="84D9AB"/>
                </a:solidFill>
              </a:rPr>
              <a:t>₽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690206" y="5814237"/>
            <a:ext cx="1048532" cy="190240"/>
          </a:xfrm>
          <a:prstGeom prst="rect">
            <a:avLst/>
          </a:prstGeom>
          <a:solidFill>
            <a:srgbClr val="FFFFFF"/>
          </a:solidFill>
        </p:spPr>
        <p:txBody>
          <a:bodyPr wrap="square" tIns="18000" bIns="18000">
            <a:spAutoFit/>
          </a:bodyPr>
          <a:lstStyle/>
          <a:p>
            <a:pPr algn="ctr"/>
            <a:r>
              <a:rPr lang="ru-RU" sz="1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3010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los Text"/>
        <a:ea typeface=""/>
        <a:cs typeface=""/>
      </a:majorFont>
      <a:minorFont>
        <a:latin typeface="Golos Tex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616</TotalTime>
  <Words>403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Golos Text</vt:lpstr>
      <vt:lpstr>Times New Roman</vt:lpstr>
      <vt:lpstr>Wingdings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Мезенцева Василина Алексеевна</cp:lastModifiedBy>
  <cp:revision>156</cp:revision>
  <cp:lastPrinted>2023-10-31T11:14:16Z</cp:lastPrinted>
  <dcterms:created xsi:type="dcterms:W3CDTF">2023-03-21T12:09:25Z</dcterms:created>
  <dcterms:modified xsi:type="dcterms:W3CDTF">2024-09-17T05:10:33Z</dcterms:modified>
</cp:coreProperties>
</file>