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300" r:id="rId2"/>
    <p:sldId id="302" r:id="rId3"/>
    <p:sldId id="303" r:id="rId4"/>
    <p:sldId id="30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7009603C-6188-4C6E-B4D3-894ACBAA80E1}">
          <p14:sldIdLst>
            <p14:sldId id="300"/>
            <p14:sldId id="302"/>
            <p14:sldId id="303"/>
            <p14:sldId id="3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AF47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10" autoAdjust="0"/>
  </p:normalViewPr>
  <p:slideViewPr>
    <p:cSldViewPr>
      <p:cViewPr>
        <p:scale>
          <a:sx n="68" d="100"/>
          <a:sy n="68" d="100"/>
        </p:scale>
        <p:origin x="-1858" y="-3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F3A75-DF49-475F-83F7-202C49101BC5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17FEB-74FC-44DD-8D41-3B83365804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18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2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4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6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8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11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13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15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1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94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16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34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7002344" y="6381751"/>
            <a:ext cx="2133601" cy="28708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image2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8420" y="6208643"/>
            <a:ext cx="664965" cy="6333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/>
          <p:nvPr/>
        </p:nvSpPr>
        <p:spPr>
          <a:xfrm>
            <a:off x="1919785" y="6504974"/>
            <a:ext cx="5287783" cy="2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0222" tIns="37376" rIns="40222" bIns="37376">
            <a:spAutoFit/>
          </a:bodyPr>
          <a:lstStyle/>
          <a:p>
            <a:pPr defTabSz="747522">
              <a:defRPr sz="1800">
                <a:solidFill>
                  <a:srgbClr val="000000"/>
                </a:solidFill>
              </a:defRPr>
            </a:pPr>
            <a:r>
              <a:rPr sz="1100">
                <a:solidFill>
                  <a:srgbClr val="000066"/>
                </a:solidFill>
              </a:rPr>
              <a:t>Министерство социально-демографической и семейной политики Самарской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23987710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53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22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44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67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0896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112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134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156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1793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69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2242" indent="0">
              <a:buNone/>
              <a:defRPr sz="1800" b="1"/>
            </a:lvl2pPr>
            <a:lvl3pPr marL="804483" indent="0">
              <a:buNone/>
              <a:defRPr sz="1600" b="1"/>
            </a:lvl3pPr>
            <a:lvl4pPr marL="1206725" indent="0">
              <a:buNone/>
              <a:defRPr sz="1400" b="1"/>
            </a:lvl4pPr>
            <a:lvl5pPr marL="1608967" indent="0">
              <a:buNone/>
              <a:defRPr sz="1400" b="1"/>
            </a:lvl5pPr>
            <a:lvl6pPr marL="2011208" indent="0">
              <a:buNone/>
              <a:defRPr sz="1400" b="1"/>
            </a:lvl6pPr>
            <a:lvl7pPr marL="2413450" indent="0">
              <a:buNone/>
              <a:defRPr sz="1400" b="1"/>
            </a:lvl7pPr>
            <a:lvl8pPr marL="2815691" indent="0">
              <a:buNone/>
              <a:defRPr sz="1400" b="1"/>
            </a:lvl8pPr>
            <a:lvl9pPr marL="3217933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2242" indent="0">
              <a:buNone/>
              <a:defRPr sz="1800" b="1"/>
            </a:lvl2pPr>
            <a:lvl3pPr marL="804483" indent="0">
              <a:buNone/>
              <a:defRPr sz="1600" b="1"/>
            </a:lvl3pPr>
            <a:lvl4pPr marL="1206725" indent="0">
              <a:buNone/>
              <a:defRPr sz="1400" b="1"/>
            </a:lvl4pPr>
            <a:lvl5pPr marL="1608967" indent="0">
              <a:buNone/>
              <a:defRPr sz="1400" b="1"/>
            </a:lvl5pPr>
            <a:lvl6pPr marL="2011208" indent="0">
              <a:buNone/>
              <a:defRPr sz="1400" b="1"/>
            </a:lvl6pPr>
            <a:lvl7pPr marL="2413450" indent="0">
              <a:buNone/>
              <a:defRPr sz="1400" b="1"/>
            </a:lvl7pPr>
            <a:lvl8pPr marL="2815691" indent="0">
              <a:buNone/>
              <a:defRPr sz="1400" b="1"/>
            </a:lvl8pPr>
            <a:lvl9pPr marL="3217933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58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2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62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200"/>
            </a:lvl1pPr>
            <a:lvl2pPr marL="402242" indent="0">
              <a:buNone/>
              <a:defRPr sz="1100"/>
            </a:lvl2pPr>
            <a:lvl3pPr marL="804483" indent="0">
              <a:buNone/>
              <a:defRPr sz="900"/>
            </a:lvl3pPr>
            <a:lvl4pPr marL="1206725" indent="0">
              <a:buNone/>
              <a:defRPr sz="800"/>
            </a:lvl4pPr>
            <a:lvl5pPr marL="1608967" indent="0">
              <a:buNone/>
              <a:defRPr sz="800"/>
            </a:lvl5pPr>
            <a:lvl6pPr marL="2011208" indent="0">
              <a:buNone/>
              <a:defRPr sz="800"/>
            </a:lvl6pPr>
            <a:lvl7pPr marL="2413450" indent="0">
              <a:buNone/>
              <a:defRPr sz="800"/>
            </a:lvl7pPr>
            <a:lvl8pPr marL="2815691" indent="0">
              <a:buNone/>
              <a:defRPr sz="800"/>
            </a:lvl8pPr>
            <a:lvl9pPr marL="3217933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04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800"/>
            </a:lvl1pPr>
            <a:lvl2pPr marL="402242" indent="0">
              <a:buNone/>
              <a:defRPr sz="2500"/>
            </a:lvl2pPr>
            <a:lvl3pPr marL="804483" indent="0">
              <a:buNone/>
              <a:defRPr sz="2100"/>
            </a:lvl3pPr>
            <a:lvl4pPr marL="1206725" indent="0">
              <a:buNone/>
              <a:defRPr sz="1800"/>
            </a:lvl4pPr>
            <a:lvl5pPr marL="1608967" indent="0">
              <a:buNone/>
              <a:defRPr sz="1800"/>
            </a:lvl5pPr>
            <a:lvl6pPr marL="2011208" indent="0">
              <a:buNone/>
              <a:defRPr sz="1800"/>
            </a:lvl6pPr>
            <a:lvl7pPr marL="2413450" indent="0">
              <a:buNone/>
              <a:defRPr sz="1800"/>
            </a:lvl7pPr>
            <a:lvl8pPr marL="2815691" indent="0">
              <a:buNone/>
              <a:defRPr sz="1800"/>
            </a:lvl8pPr>
            <a:lvl9pPr marL="3217933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00"/>
            </a:lvl1pPr>
            <a:lvl2pPr marL="402242" indent="0">
              <a:buNone/>
              <a:defRPr sz="1100"/>
            </a:lvl2pPr>
            <a:lvl3pPr marL="804483" indent="0">
              <a:buNone/>
              <a:defRPr sz="900"/>
            </a:lvl3pPr>
            <a:lvl4pPr marL="1206725" indent="0">
              <a:buNone/>
              <a:defRPr sz="800"/>
            </a:lvl4pPr>
            <a:lvl5pPr marL="1608967" indent="0">
              <a:buNone/>
              <a:defRPr sz="800"/>
            </a:lvl5pPr>
            <a:lvl6pPr marL="2011208" indent="0">
              <a:buNone/>
              <a:defRPr sz="800"/>
            </a:lvl6pPr>
            <a:lvl7pPr marL="2413450" indent="0">
              <a:buNone/>
              <a:defRPr sz="800"/>
            </a:lvl7pPr>
            <a:lvl8pPr marL="2815691" indent="0">
              <a:buNone/>
              <a:defRPr sz="800"/>
            </a:lvl8pPr>
            <a:lvl9pPr marL="3217933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71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74752" tIns="37376" rIns="74752" bIns="3737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74752" tIns="37376" rIns="74752" bIns="3737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74752" tIns="37376" rIns="74752" bIns="37376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4752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74752" tIns="37376" rIns="74752" bIns="37376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4752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74752" tIns="37376" rIns="74752" bIns="37376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47522"/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74752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32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 ftr="0" dt="0"/>
  <p:txStyles>
    <p:titleStyle>
      <a:lvl1pPr algn="ctr" defTabSz="804483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1681" indent="-301681" algn="l" defTabSz="80448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3643" indent="-251401" algn="l" defTabSz="804483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604" indent="-201121" algn="l" defTabSz="80448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07845" indent="-201121" algn="l" defTabSz="804483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0087" indent="-201121" algn="l" defTabSz="804483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12329" indent="-201121" algn="l" defTabSz="8044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4570" indent="-201121" algn="l" defTabSz="8044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16812" indent="-201121" algn="l" defTabSz="8044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19053" indent="-201121" algn="l" defTabSz="8044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242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4483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6725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8967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208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3450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5691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7933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36828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Социальный контракт: поиск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D:\UserFolders\Desktop\Мои документы1\Мои рисунки\челове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57166"/>
            <a:ext cx="285751" cy="653146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85720" y="1000108"/>
            <a:ext cx="2500330" cy="164307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200" dirty="0">
                <a:solidFill>
                  <a:srgbClr val="002060"/>
                </a:solidFill>
              </a:rPr>
              <a:t> </a:t>
            </a:r>
            <a:r>
              <a:rPr lang="ru-RU" sz="1200" b="1" dirty="0">
                <a:solidFill>
                  <a:srgbClr val="002060"/>
                </a:solidFill>
              </a:rPr>
              <a:t>Среднедушевой доход ниже прожиточного минимума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>
                <a:solidFill>
                  <a:srgbClr val="002060"/>
                </a:solidFill>
              </a:rPr>
              <a:t>  зарегистрирован как безработный или ищущий работу 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>
                <a:solidFill>
                  <a:srgbClr val="002060"/>
                </a:solidFill>
              </a:rPr>
              <a:t> не зарегистрирован, как безработный</a:t>
            </a:r>
          </a:p>
          <a:p>
            <a:pPr algn="ctr"/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857496"/>
            <a:ext cx="278608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FF00"/>
                </a:solidFill>
              </a:rPr>
              <a:t>Комплексный центр социального обслуживания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571876"/>
            <a:ext cx="3286148" cy="3071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/>
          </a:p>
          <a:p>
            <a:endParaRPr lang="ru-RU" sz="1000" dirty="0"/>
          </a:p>
          <a:p>
            <a:endParaRPr lang="ru-RU" sz="1000" dirty="0"/>
          </a:p>
          <a:p>
            <a:r>
              <a:rPr lang="ru-RU" sz="1050" b="1" dirty="0"/>
              <a:t>Промышленное подразделение </a:t>
            </a:r>
          </a:p>
          <a:p>
            <a:r>
              <a:rPr lang="ru-RU" sz="1050" b="1" dirty="0"/>
              <a:t>ул. </a:t>
            </a:r>
            <a:r>
              <a:rPr lang="ru-RU" sz="1050" b="1" dirty="0" err="1"/>
              <a:t>Средне-Садовая</a:t>
            </a:r>
            <a:r>
              <a:rPr lang="ru-RU" sz="1050" b="1" dirty="0"/>
              <a:t>, 42</a:t>
            </a:r>
            <a:endParaRPr lang="ru-RU" sz="1050" dirty="0"/>
          </a:p>
          <a:p>
            <a:r>
              <a:rPr lang="ru-RU" sz="1050" dirty="0"/>
              <a:t>Телефон:8(846) 951-25-22 </a:t>
            </a:r>
            <a:br>
              <a:rPr lang="ru-RU" sz="1050" dirty="0"/>
            </a:br>
            <a:r>
              <a:rPr lang="ru-RU" sz="1050" b="1" dirty="0"/>
              <a:t>Советское подразделение ул. </a:t>
            </a:r>
            <a:r>
              <a:rPr lang="ru-RU" sz="1050" b="1" dirty="0" err="1"/>
              <a:t>Средне-Садовая</a:t>
            </a:r>
            <a:r>
              <a:rPr lang="ru-RU" sz="1050" b="1" dirty="0"/>
              <a:t>, 42</a:t>
            </a:r>
            <a:endParaRPr lang="ru-RU" sz="1050" dirty="0"/>
          </a:p>
          <a:p>
            <a:r>
              <a:rPr lang="ru-RU" sz="1050" dirty="0"/>
              <a:t>Телефон:8(846) 951-02-10 </a:t>
            </a:r>
          </a:p>
          <a:p>
            <a:r>
              <a:rPr lang="ru-RU" sz="1050" b="1" dirty="0"/>
              <a:t>Кировское подразделение ул. </a:t>
            </a:r>
            <a:r>
              <a:rPr lang="ru-RU" sz="1050" b="1" dirty="0" err="1"/>
              <a:t>Средне-Садовая</a:t>
            </a:r>
            <a:r>
              <a:rPr lang="ru-RU" sz="1050" b="1" dirty="0"/>
              <a:t>, 42</a:t>
            </a:r>
            <a:endParaRPr lang="ru-RU" sz="1050" dirty="0"/>
          </a:p>
          <a:p>
            <a:r>
              <a:rPr lang="ru-RU" sz="1050" dirty="0"/>
              <a:t>Телефон:   </a:t>
            </a:r>
            <a:r>
              <a:rPr lang="ru-RU" sz="1050" b="1" dirty="0"/>
              <a:t>8(846) 995-19-35</a:t>
            </a:r>
            <a:endParaRPr lang="ru-RU" sz="1050" dirty="0"/>
          </a:p>
          <a:p>
            <a:r>
              <a:rPr lang="ru-RU" sz="1050" b="1" dirty="0"/>
              <a:t>Железнодорожное подразделение</a:t>
            </a:r>
          </a:p>
          <a:p>
            <a:r>
              <a:rPr lang="ru-RU" sz="1050" dirty="0"/>
              <a:t>Ул. Революционная 145 А , телефон </a:t>
            </a:r>
            <a:r>
              <a:rPr lang="ru-RU" sz="1050" b="1" dirty="0"/>
              <a:t>8(846) 264-16-24</a:t>
            </a:r>
            <a:r>
              <a:rPr lang="ru-RU" sz="1050" dirty="0"/>
              <a:t> </a:t>
            </a:r>
          </a:p>
          <a:p>
            <a:r>
              <a:rPr lang="ru-RU" sz="1050" b="1" dirty="0"/>
              <a:t>Октябрьское подразделение ул</a:t>
            </a:r>
            <a:r>
              <a:rPr lang="ru-RU" sz="1050" dirty="0"/>
              <a:t>. Скляренко, 1 Телефон 8(846)3345678</a:t>
            </a:r>
          </a:p>
          <a:p>
            <a:r>
              <a:rPr lang="ru-RU" sz="1050" b="1" dirty="0" err="1"/>
              <a:t>Самарское-Лени</a:t>
            </a:r>
            <a:r>
              <a:rPr lang="ru-RU" sz="1050" dirty="0" err="1"/>
              <a:t>н</a:t>
            </a:r>
            <a:r>
              <a:rPr lang="ru-RU" sz="1050" b="1" dirty="0" err="1"/>
              <a:t>ское</a:t>
            </a:r>
            <a:r>
              <a:rPr lang="ru-RU" sz="1050" b="1" dirty="0"/>
              <a:t> </a:t>
            </a:r>
            <a:r>
              <a:rPr lang="ru-RU" sz="1050" dirty="0"/>
              <a:t>подразделение ул. Спортивная 25В  Телефон </a:t>
            </a:r>
            <a:r>
              <a:rPr lang="ru-RU" sz="1050" b="1" dirty="0"/>
              <a:t>8(846)336-14-97</a:t>
            </a:r>
            <a:endParaRPr lang="ru-RU" sz="1050" dirty="0"/>
          </a:p>
          <a:p>
            <a:r>
              <a:rPr lang="ru-RU" sz="1050" b="1" dirty="0"/>
              <a:t>Куйбышевское подразделение , </a:t>
            </a:r>
            <a:r>
              <a:rPr lang="ru-RU" sz="1050" dirty="0"/>
              <a:t>Пугачевский тракт 57  Телефон 8(846)</a:t>
            </a:r>
            <a:r>
              <a:rPr lang="ru-RU" sz="1050" b="1" dirty="0"/>
              <a:t>264-09-90</a:t>
            </a:r>
            <a:r>
              <a:rPr lang="ru-RU" sz="1050" dirty="0"/>
              <a:t> </a:t>
            </a:r>
          </a:p>
          <a:p>
            <a:r>
              <a:rPr lang="ru-RU" sz="1050" b="1" dirty="0" err="1"/>
              <a:t>Красноглинское</a:t>
            </a:r>
            <a:r>
              <a:rPr lang="ru-RU" sz="1050" b="1" dirty="0"/>
              <a:t> подразделение, </a:t>
            </a:r>
            <a:r>
              <a:rPr lang="ru-RU" sz="1050" dirty="0"/>
              <a:t>ул. Ногина  3</a:t>
            </a:r>
          </a:p>
          <a:p>
            <a:r>
              <a:rPr lang="ru-RU" sz="1050" dirty="0"/>
              <a:t>Телефон  8(846)2695523</a:t>
            </a:r>
          </a:p>
          <a:p>
            <a:endParaRPr lang="ru-RU" sz="1000" dirty="0"/>
          </a:p>
          <a:p>
            <a:endParaRPr lang="ru-RU" sz="1000" dirty="0"/>
          </a:p>
          <a:p>
            <a:endParaRPr lang="ru-RU" sz="16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1071538" y="2643182"/>
            <a:ext cx="92869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71868" y="857232"/>
            <a:ext cx="51435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УСЛОВИЯ СОЦИАЛЬНОГО  КОНТРАКТА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1357298"/>
            <a:ext cx="278608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Министерство</a:t>
            </a:r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6215074" y="1357298"/>
            <a:ext cx="250033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Гражданин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1714488"/>
            <a:ext cx="2643206" cy="42862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12126 руб. единовременно и 12126 руб. ежемесячно после трудоустройства (не более 3-х месяцев)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до 30000 руб. на обучение (при необходимости)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6063 руб. ежемесячно на период обучения (не более 3-х месяцев 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содействие в трудоустройстве совместно с центром занятости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215074" y="1714488"/>
            <a:ext cx="2500330" cy="42862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постановка на учет в Центр занятости в качестве безработного 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регистрация в ИАС Общероссийской базы вакансий «Работа в России»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поиск работы, трудоустройство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профобучение</a:t>
            </a:r>
            <a:r>
              <a:rPr lang="ru-RU" sz="1600" b="1" dirty="0">
                <a:solidFill>
                  <a:srgbClr val="002060"/>
                </a:solidFill>
              </a:rPr>
              <a:t>, дополнительное проф. образование (при необходимости)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571868" y="6000768"/>
            <a:ext cx="5143536" cy="50006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Срок социального контракта – до 9 месяцев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36828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Социальный контракт: ведение предпринимательской деятельности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D:\UserFolders\Desktop\Мои документы1\Мои рисунки\челове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285751" cy="653146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14282" y="857232"/>
            <a:ext cx="3071834" cy="135732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200" b="1" dirty="0">
                <a:solidFill>
                  <a:srgbClr val="002060"/>
                </a:solidFill>
              </a:rPr>
              <a:t>среднедушевой доход ниже прожиточного минимума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>
                <a:solidFill>
                  <a:srgbClr val="002060"/>
                </a:solidFill>
              </a:rPr>
              <a:t>  зарегистрирован как предприниматель, </a:t>
            </a:r>
            <a:r>
              <a:rPr lang="ru-RU" sz="1200" b="1" dirty="0" err="1">
                <a:solidFill>
                  <a:srgbClr val="002060"/>
                </a:solidFill>
              </a:rPr>
              <a:t>самозанятый</a:t>
            </a:r>
            <a:endParaRPr lang="ru-RU" sz="12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200" b="1" dirty="0">
                <a:solidFill>
                  <a:srgbClr val="002060"/>
                </a:solidFill>
              </a:rPr>
              <a:t> не зарегистрирован, как предприниматель, </a:t>
            </a:r>
            <a:r>
              <a:rPr lang="ru-RU" sz="1200" b="1" dirty="0" err="1">
                <a:solidFill>
                  <a:srgbClr val="002060"/>
                </a:solidFill>
              </a:rPr>
              <a:t>самозанятый</a:t>
            </a:r>
            <a:endParaRPr lang="ru-RU" sz="1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428868"/>
            <a:ext cx="278608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FF00"/>
                </a:solidFill>
              </a:rPr>
              <a:t>Комплексный центр социального обслуживания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1285852" y="2214554"/>
            <a:ext cx="92869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71868" y="928670"/>
            <a:ext cx="51435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УСЛОВИЯ СОЦИАЛЬНОГО  КОНТРАКТА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1428736"/>
            <a:ext cx="278608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Министерство</a:t>
            </a:r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6215074" y="1428736"/>
            <a:ext cx="250033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Гражданин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1785926"/>
            <a:ext cx="2643206" cy="42148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до 250000 руб. единовременно, в т.ч., до 5% суммы – на постановку на учет как ИП, до 15% - на аренду помещения)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до 30000 руб. на переобучение (при необходимости)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содействие в подготовке бизнес – плана через Бизнес инкубатор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утверждение бизнес-плана на комиссии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15074" y="1785926"/>
            <a:ext cx="2500330" cy="42148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регистрация в ФНС в качестве ИП или </a:t>
            </a:r>
            <a:r>
              <a:rPr lang="ru-RU" sz="1600" b="1" dirty="0" err="1">
                <a:solidFill>
                  <a:srgbClr val="002060"/>
                </a:solidFill>
              </a:rPr>
              <a:t>самозанятого</a:t>
            </a:r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разработка бизнес-плана для рассмотрения на комиссии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документальное подтверждение расходования средств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приобретение основных средств, имущественных обязательств в соответствии с контрактом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возврат средств при прекращении ИП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571868" y="6000768"/>
            <a:ext cx="5143536" cy="50006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Срок социального контракта – до 12 месяцев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214282" y="3214686"/>
            <a:ext cx="3286148" cy="3643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endParaRPr lang="ru-RU" sz="1050" dirty="0"/>
          </a:p>
          <a:p>
            <a:endParaRPr lang="ru-RU" sz="1050" dirty="0"/>
          </a:p>
          <a:p>
            <a:endParaRPr lang="ru-RU" sz="1050" dirty="0"/>
          </a:p>
          <a:p>
            <a:r>
              <a:rPr lang="ru-RU" sz="1050" b="1" dirty="0"/>
              <a:t>Промышленное подразделение </a:t>
            </a:r>
          </a:p>
          <a:p>
            <a:r>
              <a:rPr lang="ru-RU" sz="1050" b="1" dirty="0"/>
              <a:t>ул. </a:t>
            </a:r>
            <a:r>
              <a:rPr lang="ru-RU" sz="1050" b="1" dirty="0" err="1"/>
              <a:t>Средне-Садовая</a:t>
            </a:r>
            <a:r>
              <a:rPr lang="ru-RU" sz="1050" b="1" dirty="0"/>
              <a:t>, 42</a:t>
            </a:r>
            <a:endParaRPr lang="ru-RU" sz="1050" dirty="0"/>
          </a:p>
          <a:p>
            <a:r>
              <a:rPr lang="ru-RU" sz="1050" dirty="0"/>
              <a:t>Телефон:8(846) 951-25-22 </a:t>
            </a:r>
            <a:br>
              <a:rPr lang="ru-RU" sz="1050" dirty="0"/>
            </a:br>
            <a:r>
              <a:rPr lang="ru-RU" sz="1050" b="1" dirty="0"/>
              <a:t>Советское подразделение ул. </a:t>
            </a:r>
            <a:r>
              <a:rPr lang="ru-RU" sz="1050" b="1" dirty="0" err="1"/>
              <a:t>Средне-Садовая</a:t>
            </a:r>
            <a:r>
              <a:rPr lang="ru-RU" sz="1050" b="1" dirty="0"/>
              <a:t>, 42</a:t>
            </a:r>
            <a:endParaRPr lang="ru-RU" sz="1050" dirty="0"/>
          </a:p>
          <a:p>
            <a:r>
              <a:rPr lang="ru-RU" sz="1050" dirty="0"/>
              <a:t>Телефон:8(846) 951-02-10 </a:t>
            </a:r>
          </a:p>
          <a:p>
            <a:r>
              <a:rPr lang="ru-RU" sz="1050" b="1" dirty="0"/>
              <a:t>Кировское подразделение ул. </a:t>
            </a:r>
            <a:r>
              <a:rPr lang="ru-RU" sz="1050" b="1" dirty="0" err="1"/>
              <a:t>Средне-Садовая</a:t>
            </a:r>
            <a:r>
              <a:rPr lang="ru-RU" sz="1050" b="1" dirty="0"/>
              <a:t>, 42</a:t>
            </a:r>
            <a:endParaRPr lang="ru-RU" sz="1050" dirty="0"/>
          </a:p>
          <a:p>
            <a:r>
              <a:rPr lang="ru-RU" sz="1050" dirty="0"/>
              <a:t>Телефон:   </a:t>
            </a:r>
            <a:r>
              <a:rPr lang="ru-RU" sz="1050" b="1" dirty="0"/>
              <a:t>8(846) 995-19-35</a:t>
            </a:r>
            <a:endParaRPr lang="ru-RU" sz="1050" dirty="0"/>
          </a:p>
          <a:p>
            <a:r>
              <a:rPr lang="ru-RU" sz="1050" b="1" dirty="0"/>
              <a:t>Железнодорожное подразделение</a:t>
            </a:r>
          </a:p>
          <a:p>
            <a:r>
              <a:rPr lang="ru-RU" sz="1050" dirty="0"/>
              <a:t>Ул. Революционная 145 А , телефон </a:t>
            </a:r>
            <a:r>
              <a:rPr lang="ru-RU" sz="1050" b="1" dirty="0"/>
              <a:t>8(846) 264-16-24</a:t>
            </a:r>
            <a:r>
              <a:rPr lang="ru-RU" sz="1050" dirty="0"/>
              <a:t> </a:t>
            </a:r>
          </a:p>
          <a:p>
            <a:r>
              <a:rPr lang="ru-RU" sz="1050" b="1" dirty="0"/>
              <a:t>Октябрьское подразделение ул</a:t>
            </a:r>
            <a:r>
              <a:rPr lang="ru-RU" sz="1050" dirty="0"/>
              <a:t>. Скляренко, 1 Телефон 8(846)3345678</a:t>
            </a:r>
          </a:p>
          <a:p>
            <a:r>
              <a:rPr lang="ru-RU" sz="1050" b="1" dirty="0" err="1"/>
              <a:t>Самарское-Лени</a:t>
            </a:r>
            <a:r>
              <a:rPr lang="ru-RU" sz="1050" dirty="0" err="1"/>
              <a:t>н</a:t>
            </a:r>
            <a:r>
              <a:rPr lang="ru-RU" sz="1050" b="1" dirty="0" err="1"/>
              <a:t>ское</a:t>
            </a:r>
            <a:r>
              <a:rPr lang="ru-RU" sz="1050" b="1" dirty="0"/>
              <a:t> </a:t>
            </a:r>
            <a:r>
              <a:rPr lang="ru-RU" sz="1050" dirty="0"/>
              <a:t>подразделение ул. Спортивная 25В  Телефон </a:t>
            </a:r>
            <a:r>
              <a:rPr lang="ru-RU" sz="1050" b="1" dirty="0"/>
              <a:t>8(846)336-14-97</a:t>
            </a:r>
            <a:endParaRPr lang="ru-RU" sz="1050" dirty="0"/>
          </a:p>
          <a:p>
            <a:r>
              <a:rPr lang="ru-RU" sz="1050" b="1" dirty="0"/>
              <a:t>Куйбышевское подразделение , </a:t>
            </a:r>
            <a:r>
              <a:rPr lang="ru-RU" sz="1050" dirty="0"/>
              <a:t>Пугачевский тракт 57  Телефон 8(846)</a:t>
            </a:r>
            <a:r>
              <a:rPr lang="ru-RU" sz="1050" b="1" dirty="0"/>
              <a:t>264-09-90</a:t>
            </a:r>
            <a:r>
              <a:rPr lang="ru-RU" sz="1050" dirty="0"/>
              <a:t> </a:t>
            </a:r>
          </a:p>
          <a:p>
            <a:r>
              <a:rPr lang="ru-RU" sz="1050" b="1" dirty="0" err="1"/>
              <a:t>Красноглинское</a:t>
            </a:r>
            <a:r>
              <a:rPr lang="ru-RU" sz="1050" b="1" dirty="0"/>
              <a:t> подразделение, </a:t>
            </a:r>
            <a:r>
              <a:rPr lang="ru-RU" sz="1050" dirty="0"/>
              <a:t>ул. Ногина  3</a:t>
            </a:r>
          </a:p>
          <a:p>
            <a:r>
              <a:rPr lang="ru-RU" sz="1050" dirty="0"/>
              <a:t>Телефон  8(846)2695523</a:t>
            </a:r>
          </a:p>
          <a:p>
            <a:endParaRPr lang="ru-RU" sz="1050" dirty="0"/>
          </a:p>
          <a:p>
            <a:endParaRPr lang="ru-RU" sz="1050" dirty="0"/>
          </a:p>
          <a:p>
            <a:endParaRPr lang="ru-RU" sz="10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36828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Социальный контракт: ведение личного подсобного хозяйства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D:\UserFolders\Desktop\Мои документы1\Мои рисунки\челове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285751" cy="653146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85720" y="1071546"/>
            <a:ext cx="3143272" cy="114300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200" b="1" dirty="0">
                <a:solidFill>
                  <a:srgbClr val="002060"/>
                </a:solidFill>
              </a:rPr>
              <a:t>среднедушевой доход ниже прожиточного минимума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>
                <a:solidFill>
                  <a:srgbClr val="002060"/>
                </a:solidFill>
              </a:rPr>
              <a:t>  зарегистрирован как </a:t>
            </a:r>
            <a:r>
              <a:rPr lang="ru-RU" sz="1200" b="1" dirty="0" err="1">
                <a:solidFill>
                  <a:srgbClr val="002060"/>
                </a:solidFill>
              </a:rPr>
              <a:t>самозанятый</a:t>
            </a:r>
            <a:endParaRPr lang="ru-RU" sz="12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200" b="1" dirty="0">
                <a:solidFill>
                  <a:srgbClr val="002060"/>
                </a:solidFill>
              </a:rPr>
              <a:t> не зарегистрирован, как </a:t>
            </a:r>
            <a:r>
              <a:rPr lang="ru-RU" sz="1200" b="1" dirty="0" err="1">
                <a:solidFill>
                  <a:srgbClr val="002060"/>
                </a:solidFill>
              </a:rPr>
              <a:t>самозанятый</a:t>
            </a:r>
            <a:endParaRPr lang="ru-RU" sz="1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643182"/>
            <a:ext cx="278608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FF00"/>
                </a:solidFill>
              </a:rPr>
              <a:t>Комплексный центр социального обслуживания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1142976" y="2214554"/>
            <a:ext cx="92869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71868" y="928670"/>
            <a:ext cx="51435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УСЛОВИЯ СОЦИАЛЬНОГО  КОНТРАКТА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1428736"/>
            <a:ext cx="278608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Министерство</a:t>
            </a:r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6215074" y="1428736"/>
            <a:ext cx="250033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Гражданин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1785926"/>
            <a:ext cx="2643206" cy="42148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до 100000 руб. единовременно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до 30000 руб. на обучение (при необходимости)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содействие в ведении ЛПХ (бизнеса) через МАУ АЭР, ИКАСО, бизнес инкубатор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утверждение сметы расходов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15074" y="1785926"/>
            <a:ext cx="2500330" cy="42148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регистрация в ФНС в качестве </a:t>
            </a:r>
            <a:r>
              <a:rPr lang="ru-RU" sz="1600" b="1" dirty="0" err="1">
                <a:solidFill>
                  <a:srgbClr val="002060"/>
                </a:solidFill>
              </a:rPr>
              <a:t>самозанятого</a:t>
            </a:r>
            <a:endParaRPr lang="ru-RU" sz="1600" b="1" dirty="0">
              <a:solidFill>
                <a:srgbClr val="002060"/>
              </a:solidFill>
            </a:endParaRP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разработка сметы расходов для рассмотрения на комиссии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приобретение товаров, сельскохозяйственной продукции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реализация произведенной сельскохозяйственной продукции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571868" y="6000768"/>
            <a:ext cx="5143536" cy="50006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Срок социального контракта – до 12 месяцев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0" y="3357562"/>
            <a:ext cx="3428992" cy="3214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endParaRPr lang="ru-RU" sz="1000" dirty="0"/>
          </a:p>
          <a:p>
            <a:endParaRPr lang="ru-RU" sz="1000" dirty="0"/>
          </a:p>
          <a:p>
            <a:endParaRPr lang="ru-RU" sz="1000" dirty="0"/>
          </a:p>
          <a:p>
            <a:r>
              <a:rPr lang="ru-RU" sz="1900" b="1" dirty="0"/>
              <a:t>Промышленное подразделение </a:t>
            </a:r>
          </a:p>
          <a:p>
            <a:r>
              <a:rPr lang="ru-RU" sz="1900" b="1" dirty="0"/>
              <a:t>ул. </a:t>
            </a:r>
            <a:r>
              <a:rPr lang="ru-RU" sz="1900" b="1" dirty="0" err="1"/>
              <a:t>Средне-Садовая</a:t>
            </a:r>
            <a:r>
              <a:rPr lang="ru-RU" sz="1900" b="1" dirty="0"/>
              <a:t>, 42</a:t>
            </a:r>
            <a:endParaRPr lang="ru-RU" sz="1900" dirty="0"/>
          </a:p>
          <a:p>
            <a:r>
              <a:rPr lang="ru-RU" sz="1900" dirty="0"/>
              <a:t>Телефон:8(846) 951-25-22 </a:t>
            </a:r>
            <a:br>
              <a:rPr lang="ru-RU" sz="1900" dirty="0"/>
            </a:br>
            <a:r>
              <a:rPr lang="ru-RU" sz="1900" b="1" dirty="0"/>
              <a:t>Советское подразделение ул. </a:t>
            </a:r>
            <a:r>
              <a:rPr lang="ru-RU" sz="1900" b="1" dirty="0" err="1"/>
              <a:t>Средне-Садовая</a:t>
            </a:r>
            <a:r>
              <a:rPr lang="ru-RU" sz="1900" b="1" dirty="0"/>
              <a:t>, 42</a:t>
            </a:r>
            <a:endParaRPr lang="ru-RU" sz="1900" dirty="0"/>
          </a:p>
          <a:p>
            <a:r>
              <a:rPr lang="ru-RU" sz="1900" dirty="0"/>
              <a:t>Телефон:8(846) 951-02-10 </a:t>
            </a:r>
          </a:p>
          <a:p>
            <a:r>
              <a:rPr lang="ru-RU" sz="1900" b="1" dirty="0"/>
              <a:t>Кировское подразделение ул. </a:t>
            </a:r>
            <a:r>
              <a:rPr lang="ru-RU" sz="1900" b="1" dirty="0" err="1"/>
              <a:t>Средне-Садовая</a:t>
            </a:r>
            <a:r>
              <a:rPr lang="ru-RU" sz="1900" b="1" dirty="0"/>
              <a:t>, 42</a:t>
            </a:r>
            <a:endParaRPr lang="ru-RU" sz="1900" dirty="0"/>
          </a:p>
          <a:p>
            <a:r>
              <a:rPr lang="ru-RU" sz="1900" dirty="0"/>
              <a:t>Телефон:   </a:t>
            </a:r>
            <a:r>
              <a:rPr lang="ru-RU" sz="1900" b="1" dirty="0"/>
              <a:t>8(846) 995-19-35</a:t>
            </a:r>
            <a:endParaRPr lang="ru-RU" sz="1900" dirty="0"/>
          </a:p>
          <a:p>
            <a:r>
              <a:rPr lang="ru-RU" sz="1900" b="1" dirty="0"/>
              <a:t>Железнодорожное подразделение</a:t>
            </a:r>
          </a:p>
          <a:p>
            <a:r>
              <a:rPr lang="ru-RU" sz="1900" dirty="0"/>
              <a:t>Ул. Революционная 145 А , телефон </a:t>
            </a:r>
            <a:r>
              <a:rPr lang="ru-RU" sz="1900" b="1" dirty="0"/>
              <a:t>8(846) 264-16-24</a:t>
            </a:r>
            <a:r>
              <a:rPr lang="ru-RU" sz="1900" dirty="0"/>
              <a:t> </a:t>
            </a:r>
          </a:p>
          <a:p>
            <a:r>
              <a:rPr lang="ru-RU" sz="1900" b="1" dirty="0"/>
              <a:t>Октябрьское подразделение ул</a:t>
            </a:r>
            <a:r>
              <a:rPr lang="ru-RU" sz="1900" dirty="0"/>
              <a:t>. Скляренко, 1 Телефон 8(846)3345678</a:t>
            </a:r>
          </a:p>
          <a:p>
            <a:r>
              <a:rPr lang="ru-RU" sz="1900" b="1" dirty="0" err="1"/>
              <a:t>Самарское-Лени</a:t>
            </a:r>
            <a:r>
              <a:rPr lang="ru-RU" sz="1900" dirty="0" err="1"/>
              <a:t>н</a:t>
            </a:r>
            <a:r>
              <a:rPr lang="ru-RU" sz="1900" b="1" dirty="0" err="1"/>
              <a:t>ское</a:t>
            </a:r>
            <a:r>
              <a:rPr lang="ru-RU" sz="1900" b="1" dirty="0"/>
              <a:t> </a:t>
            </a:r>
            <a:r>
              <a:rPr lang="ru-RU" sz="1900" dirty="0"/>
              <a:t>подразделение ул. Спортивная 25В  Телефон </a:t>
            </a:r>
            <a:r>
              <a:rPr lang="ru-RU" sz="1900" b="1" dirty="0"/>
              <a:t>8(846)336-14-97</a:t>
            </a:r>
            <a:endParaRPr lang="ru-RU" sz="1900" dirty="0"/>
          </a:p>
          <a:p>
            <a:r>
              <a:rPr lang="ru-RU" sz="1900" b="1" dirty="0"/>
              <a:t>Куйбышевское подразделение , </a:t>
            </a:r>
            <a:r>
              <a:rPr lang="ru-RU" sz="1900" dirty="0"/>
              <a:t>Пугачевский тракт 57  Телефон 8(846)</a:t>
            </a:r>
            <a:r>
              <a:rPr lang="ru-RU" sz="1900" b="1" dirty="0"/>
              <a:t>264-09-90</a:t>
            </a:r>
            <a:r>
              <a:rPr lang="ru-RU" sz="1900" dirty="0"/>
              <a:t> </a:t>
            </a:r>
          </a:p>
          <a:p>
            <a:r>
              <a:rPr lang="ru-RU" sz="1900" b="1" dirty="0" err="1"/>
              <a:t>Красноглинское</a:t>
            </a:r>
            <a:r>
              <a:rPr lang="ru-RU" sz="1900" b="1" dirty="0"/>
              <a:t> подразделение, </a:t>
            </a:r>
            <a:r>
              <a:rPr lang="ru-RU" sz="1900" dirty="0"/>
              <a:t>ул. Ногина  3</a:t>
            </a:r>
          </a:p>
          <a:p>
            <a:r>
              <a:rPr lang="ru-RU" sz="1900" dirty="0"/>
              <a:t>Телефон  8(846)2695523</a:t>
            </a:r>
          </a:p>
          <a:p>
            <a:endParaRPr lang="ru-RU" sz="1000" dirty="0"/>
          </a:p>
          <a:p>
            <a:endParaRPr lang="ru-RU" sz="1000" dirty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36828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Социальный контракт: иные мероприятия по преодолению трудной жизненной ситуации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D:\UserFolders\Desktop\Мои документы1\Мои рисунки\челове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28604"/>
            <a:ext cx="285751" cy="653146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85720" y="1071546"/>
            <a:ext cx="3143272" cy="121444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среднедушевой доход ниже прожиточного минимума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 наличие трудной жизненной ситуации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643182"/>
            <a:ext cx="278608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FF00"/>
                </a:solidFill>
              </a:rPr>
              <a:t>Комплексный центр социального обслуживания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1214414" y="2357430"/>
            <a:ext cx="92869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71868" y="928670"/>
            <a:ext cx="51435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УСЛОВИЯ СОЦИАЛЬНОГО  КОНТРАКТА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1428736"/>
            <a:ext cx="278608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Министерство</a:t>
            </a:r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6215074" y="1428736"/>
            <a:ext cx="250033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Гражданин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1785926"/>
            <a:ext cx="2643206" cy="42148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12126 руб. ежемесячно на следующие цели: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товары первой необходимости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лекарственные препараты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товары для ЛПХ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лечение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 товары и услуги дошкольного образования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215074" y="1785926"/>
            <a:ext cx="2500330" cy="42148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Выполнение мероприятий по социальному контракту. </a:t>
            </a:r>
            <a:r>
              <a:rPr lang="ru-RU" sz="1600" b="1" dirty="0">
                <a:solidFill>
                  <a:srgbClr val="C00000"/>
                </a:solidFill>
              </a:rPr>
              <a:t>Примерный перечень товаров: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одежда, обувь, 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мебель, домашний текстиль, школьные принадлежности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лекарства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корма для животных, ветеринарные препараты, инвентарь, подведение водопровода, газификация, стройматериалы</a:t>
            </a:r>
          </a:p>
          <a:p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71868" y="6000768"/>
            <a:ext cx="5143536" cy="50006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Срок социального контракта – до 6 месяцев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142844" y="3429000"/>
            <a:ext cx="3357589" cy="3240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endParaRPr lang="ru-RU" sz="1000" dirty="0"/>
          </a:p>
          <a:p>
            <a:endParaRPr lang="ru-RU" sz="1000" dirty="0"/>
          </a:p>
          <a:p>
            <a:endParaRPr lang="ru-RU" sz="1000" dirty="0"/>
          </a:p>
          <a:p>
            <a:r>
              <a:rPr lang="ru-RU" sz="1100" b="1" dirty="0"/>
              <a:t>Промышленное подразделение </a:t>
            </a:r>
          </a:p>
          <a:p>
            <a:r>
              <a:rPr lang="ru-RU" sz="1100" b="1" dirty="0"/>
              <a:t>ул. </a:t>
            </a:r>
            <a:r>
              <a:rPr lang="ru-RU" sz="1100" b="1" dirty="0" err="1"/>
              <a:t>Средне-Садовая</a:t>
            </a:r>
            <a:r>
              <a:rPr lang="ru-RU" sz="1100" b="1" dirty="0"/>
              <a:t>, 42</a:t>
            </a:r>
            <a:endParaRPr lang="ru-RU" sz="1100" dirty="0"/>
          </a:p>
          <a:p>
            <a:r>
              <a:rPr lang="ru-RU" sz="1100" dirty="0"/>
              <a:t>Телефон:8(846) 951-25-22 </a:t>
            </a:r>
            <a:br>
              <a:rPr lang="ru-RU" sz="1100" dirty="0"/>
            </a:br>
            <a:r>
              <a:rPr lang="ru-RU" sz="1100" b="1" dirty="0"/>
              <a:t>Советское подразделение ул. </a:t>
            </a:r>
            <a:r>
              <a:rPr lang="ru-RU" sz="1100" b="1" dirty="0" err="1"/>
              <a:t>Средне-Садовая</a:t>
            </a:r>
            <a:r>
              <a:rPr lang="ru-RU" sz="1100" b="1" dirty="0"/>
              <a:t>, 42</a:t>
            </a:r>
            <a:endParaRPr lang="ru-RU" sz="1100" dirty="0"/>
          </a:p>
          <a:p>
            <a:r>
              <a:rPr lang="ru-RU" sz="1100" dirty="0"/>
              <a:t>Телефон:8(846) 951-02-10 </a:t>
            </a:r>
          </a:p>
          <a:p>
            <a:r>
              <a:rPr lang="ru-RU" sz="1100" b="1" dirty="0"/>
              <a:t>Кировское подразделение ул. </a:t>
            </a:r>
            <a:r>
              <a:rPr lang="ru-RU" sz="1100" b="1" dirty="0" err="1"/>
              <a:t>Средне-Садовая</a:t>
            </a:r>
            <a:r>
              <a:rPr lang="ru-RU" sz="1100" b="1" dirty="0"/>
              <a:t>, 42</a:t>
            </a:r>
            <a:endParaRPr lang="ru-RU" sz="1100" dirty="0"/>
          </a:p>
          <a:p>
            <a:r>
              <a:rPr lang="ru-RU" sz="1100" dirty="0"/>
              <a:t>Телефон:   </a:t>
            </a:r>
            <a:r>
              <a:rPr lang="ru-RU" sz="1100" b="1" dirty="0"/>
              <a:t>8(846) 995-19-35</a:t>
            </a:r>
            <a:endParaRPr lang="ru-RU" sz="1100" dirty="0"/>
          </a:p>
          <a:p>
            <a:r>
              <a:rPr lang="ru-RU" sz="1100" b="1" dirty="0"/>
              <a:t>Железнодорожное подразделение</a:t>
            </a:r>
          </a:p>
          <a:p>
            <a:r>
              <a:rPr lang="ru-RU" sz="1100" dirty="0"/>
              <a:t>Ул. Революционная 145 А , телефон </a:t>
            </a:r>
            <a:r>
              <a:rPr lang="ru-RU" sz="1100" b="1" dirty="0"/>
              <a:t>8(846) 264-16-24</a:t>
            </a:r>
            <a:r>
              <a:rPr lang="ru-RU" sz="1100" dirty="0"/>
              <a:t> </a:t>
            </a:r>
          </a:p>
          <a:p>
            <a:r>
              <a:rPr lang="ru-RU" sz="1100" b="1" dirty="0"/>
              <a:t>Октябрьское подразделение ул</a:t>
            </a:r>
            <a:r>
              <a:rPr lang="ru-RU" sz="1100" dirty="0"/>
              <a:t>. Скляренко, 1 Телефон 8(846)3345678</a:t>
            </a:r>
          </a:p>
          <a:p>
            <a:r>
              <a:rPr lang="ru-RU" sz="1100" b="1" dirty="0" err="1"/>
              <a:t>Самарское-Лени</a:t>
            </a:r>
            <a:r>
              <a:rPr lang="ru-RU" sz="1100" dirty="0" err="1"/>
              <a:t>н</a:t>
            </a:r>
            <a:r>
              <a:rPr lang="ru-RU" sz="1100" b="1" dirty="0" err="1"/>
              <a:t>ское</a:t>
            </a:r>
            <a:r>
              <a:rPr lang="ru-RU" sz="1100" b="1" dirty="0"/>
              <a:t> </a:t>
            </a:r>
            <a:r>
              <a:rPr lang="ru-RU" sz="1100" dirty="0"/>
              <a:t>подразделение ул. Спортивная 25В  Телефон </a:t>
            </a:r>
            <a:r>
              <a:rPr lang="ru-RU" sz="1100" b="1" dirty="0"/>
              <a:t>8(846)336-14-97</a:t>
            </a:r>
            <a:endParaRPr lang="ru-RU" sz="1100" dirty="0"/>
          </a:p>
          <a:p>
            <a:r>
              <a:rPr lang="ru-RU" sz="1100" b="1" dirty="0"/>
              <a:t>Куйбышевское подразделение </a:t>
            </a:r>
            <a:r>
              <a:rPr lang="ru-RU" sz="1100" b="1"/>
              <a:t>, </a:t>
            </a:r>
            <a:r>
              <a:rPr lang="ru-RU" sz="1100" smtClean="0"/>
              <a:t>Пугачевский </a:t>
            </a:r>
            <a:r>
              <a:rPr lang="ru-RU" sz="1100" dirty="0"/>
              <a:t>тракт 57  Телефон 8(846)</a:t>
            </a:r>
            <a:r>
              <a:rPr lang="ru-RU" sz="1100" b="1" dirty="0"/>
              <a:t>264-09-90</a:t>
            </a:r>
            <a:r>
              <a:rPr lang="ru-RU" sz="1100" dirty="0"/>
              <a:t> </a:t>
            </a:r>
          </a:p>
          <a:p>
            <a:r>
              <a:rPr lang="ru-RU" sz="1100" b="1" dirty="0" err="1"/>
              <a:t>Красноглинское</a:t>
            </a:r>
            <a:r>
              <a:rPr lang="ru-RU" sz="1100" b="1" dirty="0"/>
              <a:t> подразделение, </a:t>
            </a:r>
            <a:r>
              <a:rPr lang="ru-RU" sz="1100" dirty="0"/>
              <a:t>ул. Ногина  3</a:t>
            </a:r>
          </a:p>
          <a:p>
            <a:r>
              <a:rPr lang="ru-RU" sz="1100" dirty="0"/>
              <a:t>Телефон  8(846)2695523</a:t>
            </a:r>
          </a:p>
          <a:p>
            <a:endParaRPr lang="ru-RU" sz="1000" dirty="0"/>
          </a:p>
          <a:p>
            <a:endParaRPr lang="ru-RU" sz="1000" dirty="0"/>
          </a:p>
          <a:p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2677</TotalTime>
  <Words>514</Words>
  <Application>Microsoft Office PowerPoint</Application>
  <PresentationFormat>Экран (4:3)</PresentationFormat>
  <Paragraphs>167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3_Тема Office</vt:lpstr>
      <vt:lpstr>Социальный контракт: поиск работы</vt:lpstr>
      <vt:lpstr>Социальный контракт: ведение предпринимательской деятельности</vt:lpstr>
      <vt:lpstr>Социальный контракт: ведение личного подсобного хозяйства </vt:lpstr>
      <vt:lpstr>Социальный контракт: иные мероприятия по преодолению трудной жизненной ситуации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Титова Ольга Александровна</dc:creator>
  <cp:lastModifiedBy>Попова Людмила Ивановна</cp:lastModifiedBy>
  <cp:revision>212</cp:revision>
  <cp:lastPrinted>2020-12-28T07:15:13Z</cp:lastPrinted>
  <dcterms:created xsi:type="dcterms:W3CDTF">2020-01-29T06:05:29Z</dcterms:created>
  <dcterms:modified xsi:type="dcterms:W3CDTF">2021-03-29T06:56:00Z</dcterms:modified>
</cp:coreProperties>
</file>