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1"/>
  </p:notesMasterIdLst>
  <p:sldIdLst>
    <p:sldId id="256" r:id="rId2"/>
    <p:sldId id="257" r:id="rId3"/>
    <p:sldId id="259" r:id="rId4"/>
    <p:sldId id="261" r:id="rId5"/>
    <p:sldId id="286" r:id="rId6"/>
    <p:sldId id="285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2" r:id="rId21"/>
    <p:sldId id="303" r:id="rId22"/>
    <p:sldId id="304" r:id="rId23"/>
    <p:sldId id="305" r:id="rId24"/>
    <p:sldId id="307" r:id="rId25"/>
    <p:sldId id="301" r:id="rId26"/>
    <p:sldId id="308" r:id="rId27"/>
    <p:sldId id="262" r:id="rId28"/>
    <p:sldId id="309" r:id="rId29"/>
    <p:sldId id="310" r:id="rId30"/>
  </p:sldIdLst>
  <p:sldSz cx="9601200" cy="12801600" type="A3"/>
  <p:notesSz cx="6858000" cy="9144000"/>
  <p:embeddedFontLst>
    <p:embeddedFont>
      <p:font typeface="Raleway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Lat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9F4996-EE2E-43B6-A29B-962155591FB5}">
  <a:tblStyle styleId="{8F9F4996-EE2E-43B6-A29B-962155591F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8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802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338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59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749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737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81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77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22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06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37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73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9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310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98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57496" y="7065793"/>
            <a:ext cx="5477535" cy="288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504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504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504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504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504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504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504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504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504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35158" y="6304760"/>
            <a:ext cx="757890" cy="19208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12" name="Google Shape;12;p2"/>
          <p:cNvSpPr/>
          <p:nvPr/>
        </p:nvSpPr>
        <p:spPr>
          <a:xfrm>
            <a:off x="6992854" y="6304760"/>
            <a:ext cx="757890" cy="19208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13" name="Google Shape;13;p2"/>
          <p:cNvSpPr/>
          <p:nvPr/>
        </p:nvSpPr>
        <p:spPr>
          <a:xfrm>
            <a:off x="-1" y="6304760"/>
            <a:ext cx="757890" cy="19208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14" name="Google Shape;14;p2"/>
          <p:cNvSpPr/>
          <p:nvPr/>
        </p:nvSpPr>
        <p:spPr>
          <a:xfrm>
            <a:off x="757496" y="6304760"/>
            <a:ext cx="5477535" cy="19208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601200" cy="993776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720090" y="3940763"/>
            <a:ext cx="8161020" cy="288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4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4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4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4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4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4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4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4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504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20090" y="7068578"/>
            <a:ext cx="8161020" cy="195328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52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52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52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52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52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52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52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200089" y="9937760"/>
            <a:ext cx="3200085" cy="19208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20" name="Google Shape;20;p3"/>
          <p:cNvSpPr/>
          <p:nvPr/>
        </p:nvSpPr>
        <p:spPr>
          <a:xfrm>
            <a:off x="6401085" y="9937760"/>
            <a:ext cx="3200085" cy="19208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21" name="Google Shape;21;p3"/>
          <p:cNvSpPr/>
          <p:nvPr/>
        </p:nvSpPr>
        <p:spPr>
          <a:xfrm>
            <a:off x="1" y="9937760"/>
            <a:ext cx="3200085" cy="19208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31" y="12022033"/>
            <a:ext cx="9601200" cy="780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38385" y="512680"/>
            <a:ext cx="6785730" cy="21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938385" y="3418707"/>
            <a:ext cx="6785730" cy="884128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80060" lvl="0" indent="-440055">
              <a:spcBef>
                <a:spcPts val="630"/>
              </a:spcBef>
              <a:spcAft>
                <a:spcPts val="0"/>
              </a:spcAft>
              <a:buSzPts val="3000"/>
              <a:buChar char="▷"/>
              <a:defRPr/>
            </a:lvl1pPr>
            <a:lvl2pPr marL="960120" lvl="1" indent="-40005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440180" lvl="2" indent="-40005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920240" lvl="3" indent="-36004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400300" lvl="4" indent="-360045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880360" lvl="5" indent="-360045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360420" lvl="6" indent="-36004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840480" lvl="7" indent="-360045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320540" lvl="8" indent="-360045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724184" y="12609520"/>
            <a:ext cx="938385" cy="19208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35" name="Google Shape;35;p5"/>
          <p:cNvSpPr/>
          <p:nvPr/>
        </p:nvSpPr>
        <p:spPr>
          <a:xfrm>
            <a:off x="8662828" y="12609520"/>
            <a:ext cx="938385" cy="19208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36" name="Google Shape;36;p5"/>
          <p:cNvSpPr/>
          <p:nvPr/>
        </p:nvSpPr>
        <p:spPr>
          <a:xfrm>
            <a:off x="0" y="12609520"/>
            <a:ext cx="938385" cy="19208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37" name="Google Shape;37;p5"/>
          <p:cNvSpPr/>
          <p:nvPr/>
        </p:nvSpPr>
        <p:spPr>
          <a:xfrm>
            <a:off x="938396" y="12609520"/>
            <a:ext cx="6785730" cy="19208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904604" y="11879797"/>
            <a:ext cx="576135" cy="780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938385" y="512680"/>
            <a:ext cx="6785730" cy="21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938306" y="2987040"/>
            <a:ext cx="3293640" cy="927304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80060" lvl="0" indent="-360045">
              <a:spcBef>
                <a:spcPts val="630"/>
              </a:spcBef>
              <a:spcAft>
                <a:spcPts val="0"/>
              </a:spcAft>
              <a:buSzPts val="1800"/>
              <a:buChar char="▷"/>
              <a:defRPr sz="1890"/>
            </a:lvl1pPr>
            <a:lvl2pPr marL="960120" lvl="1" indent="-360045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90"/>
            </a:lvl2pPr>
            <a:lvl3pPr marL="1440180" lvl="2" indent="-360045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90"/>
            </a:lvl3pPr>
            <a:lvl4pPr marL="1920240" lvl="3" indent="-36004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400300" lvl="4" indent="-360045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880360" lvl="5" indent="-360045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360420" lvl="6" indent="-36004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840480" lvl="7" indent="-360045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320540" lvl="8" indent="-360045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430429" y="2987040"/>
            <a:ext cx="3293640" cy="927304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80060" lvl="0" indent="-360045">
              <a:spcBef>
                <a:spcPts val="630"/>
              </a:spcBef>
              <a:spcAft>
                <a:spcPts val="0"/>
              </a:spcAft>
              <a:buSzPts val="1800"/>
              <a:buChar char="▷"/>
              <a:defRPr sz="1890"/>
            </a:lvl1pPr>
            <a:lvl2pPr marL="960120" lvl="1" indent="-360045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90"/>
            </a:lvl2pPr>
            <a:lvl3pPr marL="1440180" lvl="2" indent="-360045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90"/>
            </a:lvl3pPr>
            <a:lvl4pPr marL="1920240" lvl="3" indent="-36004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400300" lvl="4" indent="-360045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880360" lvl="5" indent="-360045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360420" lvl="6" indent="-36004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840480" lvl="7" indent="-360045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320540" lvl="8" indent="-360045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7724184" y="12609520"/>
            <a:ext cx="938385" cy="19208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44" name="Google Shape;44;p6"/>
          <p:cNvSpPr/>
          <p:nvPr/>
        </p:nvSpPr>
        <p:spPr>
          <a:xfrm>
            <a:off x="8662828" y="12609520"/>
            <a:ext cx="938385" cy="19208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45" name="Google Shape;45;p6"/>
          <p:cNvSpPr/>
          <p:nvPr/>
        </p:nvSpPr>
        <p:spPr>
          <a:xfrm>
            <a:off x="0" y="12609520"/>
            <a:ext cx="938385" cy="19208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46" name="Google Shape;46;p6"/>
          <p:cNvSpPr/>
          <p:nvPr/>
        </p:nvSpPr>
        <p:spPr>
          <a:xfrm>
            <a:off x="938396" y="12609520"/>
            <a:ext cx="6785730" cy="19208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904604" y="11879797"/>
            <a:ext cx="576135" cy="780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724184" y="12609520"/>
            <a:ext cx="938385" cy="19208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80" name="Google Shape;80;p11"/>
          <p:cNvSpPr/>
          <p:nvPr/>
        </p:nvSpPr>
        <p:spPr>
          <a:xfrm>
            <a:off x="8662828" y="12609520"/>
            <a:ext cx="938385" cy="19208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81" name="Google Shape;81;p11"/>
          <p:cNvSpPr/>
          <p:nvPr/>
        </p:nvSpPr>
        <p:spPr>
          <a:xfrm>
            <a:off x="0" y="12609520"/>
            <a:ext cx="938385" cy="192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82" name="Google Shape;82;p11"/>
          <p:cNvSpPr/>
          <p:nvPr/>
        </p:nvSpPr>
        <p:spPr>
          <a:xfrm>
            <a:off x="938396" y="12609520"/>
            <a:ext cx="6785730" cy="19208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5996" tIns="95996" rIns="95996" bIns="9599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904604" y="11879797"/>
            <a:ext cx="576135" cy="780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38385" y="512680"/>
            <a:ext cx="678573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38385" y="3418707"/>
            <a:ext cx="6785730" cy="884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904604" y="11879797"/>
            <a:ext cx="576135" cy="7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65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65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65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65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65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65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65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65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65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372486" y="6871110"/>
            <a:ext cx="7327725" cy="5032131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18724" algn="ctr"/>
                <a:tab pos="6237446" algn="r"/>
              </a:tabLst>
            </a:pPr>
            <a:r>
              <a:rPr lang="ru-RU" altLang="ru-RU" sz="4800" dirty="0">
                <a:solidFill>
                  <a:srgbClr val="97ABBC"/>
                </a:solidFill>
              </a:rPr>
              <a:t>Обеспечение федеральных льготников ТСР, ПОИ и санаторно-курортным лечением с 1 января 2019 года</a:t>
            </a:r>
            <a:endParaRPr lang="ru-RU" sz="4800" dirty="0">
              <a:solidFill>
                <a:srgbClr val="97ABBC"/>
              </a:solidFill>
            </a:endParaRPr>
          </a:p>
        </p:txBody>
      </p:sp>
      <p:pic>
        <p:nvPicPr>
          <p:cNvPr id="3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46" y="1122936"/>
            <a:ext cx="4858603" cy="4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610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12577" y="2053390"/>
            <a:ext cx="8375784" cy="3497179"/>
          </a:xfrm>
          <a:prstGeom prst="rect">
            <a:avLst/>
          </a:prstGeom>
        </p:spPr>
        <p:txBody>
          <a:bodyPr spcFirstLastPara="1" wrap="square" lIns="95996" tIns="95996" rIns="95996" bIns="95996" anchor="b" anchorCtr="0">
            <a:noAutofit/>
          </a:bodyPr>
          <a:lstStyle/>
          <a:p>
            <a:r>
              <a:rPr lang="ru-RU" sz="7560" dirty="0" smtClean="0">
                <a:solidFill>
                  <a:srgbClr val="7ECEFD"/>
                </a:solidFill>
              </a:rPr>
              <a:t>Какие сроки пользования ТСР?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31" y="9562744"/>
            <a:ext cx="9601200" cy="438795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9114"/>
      </p:ext>
    </p:extLst>
  </p:cSld>
  <p:clrMapOvr>
    <a:masterClrMapping/>
  </p:clrMapOvr>
  <p:transition advTm="4666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378" y="1074737"/>
            <a:ext cx="7998382" cy="2133600"/>
          </a:xfrm>
        </p:spPr>
        <p:txBody>
          <a:bodyPr/>
          <a:lstStyle/>
          <a:p>
            <a:r>
              <a:rPr lang="ru-RU" dirty="0">
                <a:sym typeface="Arial"/>
              </a:rPr>
              <a:t>Сроки пользования некоторыми ТСР</a:t>
            </a:r>
            <a:br>
              <a:rPr lang="ru-RU" dirty="0">
                <a:sym typeface="Arial"/>
              </a:rPr>
            </a:br>
            <a:r>
              <a:rPr lang="ru-RU" dirty="0">
                <a:sym typeface="Arial"/>
              </a:rPr>
              <a:t/>
            </a:r>
            <a:br>
              <a:rPr lang="ru-RU" dirty="0">
                <a:sym typeface="Arial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563769"/>
              </p:ext>
            </p:extLst>
          </p:nvPr>
        </p:nvGraphicFramePr>
        <p:xfrm>
          <a:off x="458277" y="2861912"/>
          <a:ext cx="8446327" cy="8383603"/>
        </p:xfrm>
        <a:graphic>
          <a:graphicData uri="http://schemas.openxmlformats.org/drawingml/2006/table">
            <a:tbl>
              <a:tblPr firstRow="1" bandRow="1">
                <a:tableStyleId>{8F9F4996-EE2E-43B6-A29B-962155591FB5}</a:tableStyleId>
              </a:tblPr>
              <a:tblGrid>
                <a:gridCol w="5661411"/>
                <a:gridCol w="2784916"/>
              </a:tblGrid>
              <a:tr h="126024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Вид технического средства реабилитации (изделия). </a:t>
                      </a:r>
                      <a:endParaRPr lang="ru-RU" sz="2400" b="1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Сроки пользования</a:t>
                      </a:r>
                      <a:endParaRPr lang="ru-RU" sz="2400" b="1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</a:tr>
              <a:tr h="546847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Трости, костыли, опоры, ходунки 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не менее 2 лет  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</a:tr>
              <a:tr h="546847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Кресло-коляски комнатные 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не менее 6 лет </a:t>
                      </a:r>
                    </a:p>
                  </a:txBody>
                  <a:tcPr/>
                </a:tc>
              </a:tr>
              <a:tr h="546847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Кресло-коляски прогулочные 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не менее 4 лет</a:t>
                      </a:r>
                    </a:p>
                  </a:txBody>
                  <a:tcPr/>
                </a:tc>
              </a:tr>
              <a:tr h="546847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Кресло-коляски с электроприводом 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не менее 5 лет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</a:tr>
              <a:tr h="546847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Слуховые аппараты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не менее 4 лет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</a:tr>
              <a:tr h="546847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Сигнализаторы звука световые</a:t>
                      </a:r>
                    </a:p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и вибрационные 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не менее 5 лет   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</a:tr>
              <a:tr h="546847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Телевизоры с телетекстом, </a:t>
                      </a:r>
                    </a:p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телефоны с текстовым выходом,   </a:t>
                      </a:r>
                    </a:p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«говорящие книги»,</a:t>
                      </a:r>
                    </a:p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медицинские термометры и тонометры</a:t>
                      </a:r>
                    </a:p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с речевым выходом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не менее 7 лет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</a:tr>
              <a:tr h="546847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Простыни (пеленки), подгузники</a:t>
                      </a:r>
                    </a:p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при синдроме полиурии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не более 8 часов</a:t>
                      </a:r>
                    </a:p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не более 5 часов  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</a:tr>
              <a:tr h="546847"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Кресла-стулья с санитарным оснащением</a:t>
                      </a:r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не менее 4 лет</a:t>
                      </a:r>
                    </a:p>
                    <a:p>
                      <a:endParaRPr lang="ru-RU" sz="2400" b="0" i="0" u="none" strike="noStrike" cap="none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33043"/>
      </p:ext>
    </p:extLst>
  </p:cSld>
  <p:clrMapOvr>
    <a:masterClrMapping/>
  </p:clrMapOvr>
  <p:transition advTm="3261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12577" y="2053390"/>
            <a:ext cx="8375784" cy="3497179"/>
          </a:xfrm>
          <a:prstGeom prst="rect">
            <a:avLst/>
          </a:prstGeom>
        </p:spPr>
        <p:txBody>
          <a:bodyPr spcFirstLastPara="1" wrap="square" lIns="95996" tIns="95996" rIns="95996" bIns="95996" anchor="b" anchorCtr="0">
            <a:noAutofit/>
          </a:bodyPr>
          <a:lstStyle/>
          <a:p>
            <a:r>
              <a:rPr lang="ru-RU" sz="7560" dirty="0" smtClean="0">
                <a:solidFill>
                  <a:srgbClr val="7ECEFD"/>
                </a:solidFill>
              </a:rPr>
              <a:t>Как заменить ТСР?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31" y="9562744"/>
            <a:ext cx="9601200" cy="438795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39992"/>
      </p:ext>
    </p:extLst>
  </p:cSld>
  <p:clrMapOvr>
    <a:masterClrMapping/>
  </p:clrMapOvr>
  <p:transition advTm="3132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379" y="735730"/>
            <a:ext cx="7998382" cy="2133600"/>
          </a:xfrm>
        </p:spPr>
        <p:txBody>
          <a:bodyPr/>
          <a:lstStyle/>
          <a:p>
            <a:r>
              <a:rPr lang="ru-RU" dirty="0">
                <a:sym typeface="Arial"/>
              </a:rPr>
              <a:t>ЗАМЕНА ТСР</a:t>
            </a:r>
            <a:br>
              <a:rPr lang="ru-RU" dirty="0">
                <a:sym typeface="Arial"/>
              </a:rPr>
            </a:br>
            <a:r>
              <a:rPr lang="ru-RU" dirty="0">
                <a:sym typeface="Arial"/>
              </a:rPr>
              <a:t/>
            </a:r>
            <a:br>
              <a:rPr lang="ru-RU" dirty="0">
                <a:sym typeface="Arial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738" y="2374147"/>
            <a:ext cx="8765933" cy="9273040"/>
          </a:xfrm>
        </p:spPr>
        <p:txBody>
          <a:bodyPr/>
          <a:lstStyle/>
          <a:p>
            <a:pPr marL="120015" indent="0">
              <a:buNone/>
            </a:pPr>
            <a:r>
              <a:rPr lang="ru-RU" sz="2400" b="1" dirty="0"/>
              <a:t>Замена ТСР осуществляется:</a:t>
            </a:r>
          </a:p>
          <a:p>
            <a:pPr marL="120015" indent="0">
              <a:buNone/>
            </a:pPr>
            <a:r>
              <a:rPr lang="ru-RU" sz="2400" dirty="0"/>
              <a:t>по истечении установленного срока пользования;</a:t>
            </a:r>
          </a:p>
          <a:p>
            <a:pPr marL="120015" indent="0">
              <a:buNone/>
            </a:pPr>
            <a:r>
              <a:rPr lang="ru-RU" sz="2400" dirty="0"/>
              <a:t>при невозможности осуществления ремонта или необходимости досрочной замены, что подтверждено заключением медико-технической экспертизы.</a:t>
            </a:r>
          </a:p>
          <a:p>
            <a:endParaRPr lang="ru-RU" sz="2400" dirty="0"/>
          </a:p>
          <a:p>
            <a:pPr marL="120015" indent="0">
              <a:buNone/>
            </a:pPr>
            <a:r>
              <a:rPr lang="ru-RU" sz="2400" b="1" dirty="0"/>
              <a:t>Выданные технические средства (изделия) сдаче не подлежат</a:t>
            </a:r>
            <a:r>
              <a:rPr lang="ru-RU" sz="2400" dirty="0"/>
              <a:t>.</a:t>
            </a:r>
          </a:p>
          <a:p>
            <a:pPr marL="120015" indent="0">
              <a:buNone/>
            </a:pPr>
            <a:r>
              <a:rPr lang="ru-RU" sz="2400" dirty="0" smtClean="0"/>
              <a:t>Если </a:t>
            </a:r>
            <a:r>
              <a:rPr lang="ru-RU" sz="2400" dirty="0"/>
              <a:t>заявитель приобрел соответствующее техническое средство (изделие) или оплатил указанную услугу за собственный счет, то ему выплачивается компенсация в размере стоимости приобретенного технического средства (изделия) и (или) оказанной услуги, но не более стоимости соответствующего технического средства (изделия) и (или) услуги, предоставляемых региональным отделением.</a:t>
            </a:r>
          </a:p>
          <a:p>
            <a:pPr marL="120015" indent="0">
              <a:buNone/>
            </a:pPr>
            <a:r>
              <a:rPr lang="ru-RU" sz="2400" dirty="0"/>
              <a:t>Отказ заявителя от обеспечения техническим средством (изделием) и (или) услугой по его ремонту не дает ему права на получение компенсации в размере их стоимости.</a:t>
            </a:r>
          </a:p>
          <a:p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45" y="9674962"/>
            <a:ext cx="6191250" cy="24765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80623"/>
      </p:ext>
    </p:extLst>
  </p:cSld>
  <p:clrMapOvr>
    <a:masterClrMapping/>
  </p:clrMapOvr>
  <p:transition advTm="3121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12577" y="1427748"/>
            <a:ext cx="8375784" cy="3497179"/>
          </a:xfrm>
          <a:prstGeom prst="rect">
            <a:avLst/>
          </a:prstGeom>
        </p:spPr>
        <p:txBody>
          <a:bodyPr spcFirstLastPara="1" wrap="square" lIns="95996" tIns="95996" rIns="95996" bIns="95996" anchor="b" anchorCtr="0">
            <a:noAutofit/>
          </a:bodyPr>
          <a:lstStyle/>
          <a:p>
            <a:r>
              <a:rPr lang="ru-RU" sz="7560" dirty="0" smtClean="0">
                <a:solidFill>
                  <a:srgbClr val="7ECEFD"/>
                </a:solidFill>
              </a:rPr>
              <a:t>Что делать, если приобрели ТСР самостоятельно?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31" y="9562744"/>
            <a:ext cx="9601200" cy="438795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96011"/>
      </p:ext>
    </p:extLst>
  </p:cSld>
  <p:clrMapOvr>
    <a:masterClrMapping/>
  </p:clrMapOvr>
  <p:transition advTm="3153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738" y="4049498"/>
            <a:ext cx="8765933" cy="9273040"/>
          </a:xfrm>
        </p:spPr>
        <p:txBody>
          <a:bodyPr/>
          <a:lstStyle/>
          <a:p>
            <a:pPr marL="120015" indent="0">
              <a:buNone/>
            </a:pPr>
            <a:r>
              <a:rPr lang="ru-RU" sz="2400" b="1" dirty="0"/>
              <a:t>Компенсация инвалиду выплачивается на основании:</a:t>
            </a:r>
          </a:p>
          <a:p>
            <a:r>
              <a:rPr lang="ru-RU" sz="2400" dirty="0"/>
              <a:t>заявления инвалида либо лица, представляющего его интересы на основании доверенности;</a:t>
            </a:r>
          </a:p>
          <a:p>
            <a:r>
              <a:rPr lang="ru-RU" sz="2400" dirty="0"/>
              <a:t>документов, подтверждающих расходы по самостоятельному приобретению технического средства реабилитации и (или) оказанию услуги инвалидом за собственный счет (товарный и кассовый чек и др.)</a:t>
            </a:r>
          </a:p>
          <a:p>
            <a:r>
              <a:rPr lang="ru-RU" sz="2400" dirty="0"/>
              <a:t>документа, удостоверяющего личность (свидетельства о рождении для детей до 14 лет);</a:t>
            </a:r>
          </a:p>
          <a:p>
            <a:r>
              <a:rPr lang="ru-RU" sz="2400" dirty="0"/>
              <a:t>индивидуальной программы реабилитации инвалида;</a:t>
            </a:r>
          </a:p>
          <a:p>
            <a:r>
              <a:rPr lang="ru-RU" sz="2400" dirty="0"/>
              <a:t>заключения медико-технической экспертизы (в отношении оказания услуги по ремонту технического средства реабилитации);</a:t>
            </a:r>
          </a:p>
          <a:p>
            <a:r>
              <a:rPr lang="ru-RU" sz="2400" dirty="0"/>
              <a:t>страхового свидетельства обязательного пенсионного страхования (СНИЛС).</a:t>
            </a:r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815" y="0"/>
            <a:ext cx="8561359" cy="4049498"/>
          </a:xfrm>
        </p:spPr>
        <p:txBody>
          <a:bodyPr/>
          <a:lstStyle/>
          <a:p>
            <a:r>
              <a:rPr lang="ru-RU" dirty="0"/>
              <a:t>ПОРЯДОК ВЫПЛАТЫ КОМПЕНСАЦИИ ЗА САМОСТОЯТЕЛЬНО ПРИОБРЕТЕННОЕ ИНВАЛИДОМ ТЕХНИЧЕСКОЕ СРЕДСТВО РЕАБИЛИТАЦИИ</a:t>
            </a:r>
            <a:br>
              <a:rPr lang="ru-RU" dirty="0"/>
            </a:b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99364"/>
      </p:ext>
    </p:extLst>
  </p:cSld>
  <p:clrMapOvr>
    <a:masterClrMapping/>
  </p:clrMapOvr>
  <p:transition advTm="3117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738" y="4049498"/>
            <a:ext cx="8765933" cy="9273040"/>
          </a:xfrm>
        </p:spPr>
        <p:txBody>
          <a:bodyPr/>
          <a:lstStyle/>
          <a:p>
            <a:pPr marL="120015" indent="0">
              <a:buNone/>
            </a:pPr>
            <a:r>
              <a:rPr lang="ru-RU" sz="2400" b="1" dirty="0"/>
              <a:t>Компенсация инвалиду выплачивается:</a:t>
            </a:r>
          </a:p>
          <a:p>
            <a:pPr marL="120015" indent="0">
              <a:buNone/>
            </a:pPr>
            <a:r>
              <a:rPr lang="ru-RU" sz="2400" dirty="0"/>
              <a:t>в размере стоимости приобретенного технического средства реабилитации и (или) оказанной услуги, но не более размера стоимости технического средства реабилитации и (или) услуги, предоставляемых уполномоченным органом;</a:t>
            </a:r>
          </a:p>
          <a:p>
            <a:pPr marL="120015" indent="0">
              <a:buNone/>
            </a:pPr>
            <a:r>
              <a:rPr lang="ru-RU" sz="2400" dirty="0"/>
              <a:t>в соответствии с потребностью, указанной в индивидуальной программе реабилитации инвалида и сроками пользования техническими средствами реабилитации</a:t>
            </a:r>
            <a:r>
              <a:rPr lang="ru-RU" sz="2400" dirty="0" smtClean="0"/>
              <a:t>.</a:t>
            </a:r>
          </a:p>
          <a:p>
            <a:pPr marL="120015" indent="0">
              <a:buNone/>
            </a:pPr>
            <a:endParaRPr lang="ru-RU" sz="2400" dirty="0"/>
          </a:p>
          <a:p>
            <a:pPr marL="120015" indent="0">
              <a:buNone/>
            </a:pPr>
            <a:r>
              <a:rPr lang="ru-RU" sz="2400" b="1" dirty="0" smtClean="0"/>
              <a:t>Размер </a:t>
            </a:r>
            <a:r>
              <a:rPr lang="ru-RU" sz="2400" b="1" dirty="0"/>
              <a:t>стоимости представляемых уполномоченным органом технических средств реабилитации определяется:</a:t>
            </a:r>
          </a:p>
          <a:p>
            <a:pPr marL="120015" indent="0">
              <a:buNone/>
            </a:pPr>
            <a:r>
              <a:rPr lang="ru-RU" sz="2400" dirty="0"/>
              <a:t>по результатам последней по времени осуществления завершенной процедуры закупки технического средства реабилитации и (или) оказания услуги, информация о которой размещена на официальном сайте Российской Федерации (www.zakupki.gov.ru).</a:t>
            </a:r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815" y="0"/>
            <a:ext cx="8561359" cy="4049498"/>
          </a:xfrm>
        </p:spPr>
        <p:txBody>
          <a:bodyPr/>
          <a:lstStyle/>
          <a:p>
            <a:r>
              <a:rPr lang="ru-RU" dirty="0"/>
              <a:t>ПОРЯДОК ВЫПЛАТЫ КОМПЕНСАЦИИ ЗА САМОСТОЯТЕЛЬНО ПРИОБРЕТЕННОЕ ИНВАЛИДОМ ТЕХНИЧЕСКОЕ СРЕДСТВО РЕАБИЛИТАЦИИ</a:t>
            </a:r>
            <a:br>
              <a:rPr lang="ru-RU" dirty="0"/>
            </a:b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5492"/>
      </p:ext>
    </p:extLst>
  </p:cSld>
  <p:clrMapOvr>
    <a:masterClrMapping/>
  </p:clrMapOvr>
  <p:transition advTm="4097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12577" y="1427748"/>
            <a:ext cx="8375784" cy="3497179"/>
          </a:xfrm>
          <a:prstGeom prst="rect">
            <a:avLst/>
          </a:prstGeom>
        </p:spPr>
        <p:txBody>
          <a:bodyPr spcFirstLastPara="1" wrap="square" lIns="95996" tIns="95996" rIns="95996" bIns="95996" anchor="b" anchorCtr="0">
            <a:noAutofit/>
          </a:bodyPr>
          <a:lstStyle/>
          <a:p>
            <a:r>
              <a:rPr lang="ru-RU" sz="7560" dirty="0" smtClean="0">
                <a:solidFill>
                  <a:srgbClr val="7ECEFD"/>
                </a:solidFill>
              </a:rPr>
              <a:t>Где получать ТСР?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31" y="9562744"/>
            <a:ext cx="9601200" cy="438795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29021"/>
      </p:ext>
    </p:extLst>
  </p:cSld>
  <p:clrMapOvr>
    <a:masterClrMapping/>
  </p:clrMapOvr>
  <p:transition advTm="3132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335" y="2474452"/>
            <a:ext cx="8765933" cy="9273040"/>
          </a:xfrm>
        </p:spPr>
        <p:txBody>
          <a:bodyPr/>
          <a:lstStyle/>
          <a:p>
            <a:pPr marL="120015" indent="0">
              <a:buNone/>
            </a:pPr>
            <a:r>
              <a:rPr lang="ru-RU" sz="2400" dirty="0"/>
              <a:t>Доставка ТСР по месту жительства инвалида (ветерана) будет организована исполнителями по государственным контрактам, заключенным в рамках Федерального закона «О контрактной системе в сфере закупок товаров, работ, услуг для обеспечения государственных и муниципальных нужд». Выдача ТСР будет осуществляться также на стационарных пунктах выдачи, организованные исполнителями по государственным контрактам.  </a:t>
            </a:r>
          </a:p>
          <a:p>
            <a:pPr marL="120015" indent="0">
              <a:buNone/>
            </a:pPr>
            <a:r>
              <a:rPr lang="ru-RU" sz="2400" dirty="0"/>
              <a:t>Получатели государственных услуг вправе будут самостоятельно определять, какой способ получения ТСР для них наиболее удобен. </a:t>
            </a:r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815" y="0"/>
            <a:ext cx="8890974" cy="2342147"/>
          </a:xfrm>
        </p:spPr>
        <p:txBody>
          <a:bodyPr/>
          <a:lstStyle/>
          <a:p>
            <a:r>
              <a:rPr lang="ru-RU" dirty="0" smtClean="0"/>
              <a:t>Порядок получения технических средств реабилитации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91" y="7110972"/>
            <a:ext cx="7196220" cy="4047874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73492"/>
      </p:ext>
    </p:extLst>
  </p:cSld>
  <p:clrMapOvr>
    <a:masterClrMapping/>
  </p:clrMapOvr>
  <p:transition advTm="4140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12577" y="4058653"/>
            <a:ext cx="8375784" cy="3497179"/>
          </a:xfrm>
          <a:prstGeom prst="rect">
            <a:avLst/>
          </a:prstGeom>
        </p:spPr>
        <p:txBody>
          <a:bodyPr spcFirstLastPara="1" wrap="square" lIns="95996" tIns="95996" rIns="95996" bIns="95996" anchor="b" anchorCtr="0">
            <a:noAutofit/>
          </a:bodyPr>
          <a:lstStyle/>
          <a:p>
            <a:r>
              <a:rPr lang="ru-RU" sz="7560" dirty="0" smtClean="0">
                <a:solidFill>
                  <a:srgbClr val="7ECEFD"/>
                </a:solidFill>
              </a:rPr>
              <a:t>Кто имеет право на получение путевок на санаторно-курортное лечение?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31" y="9562744"/>
            <a:ext cx="9601200" cy="438795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45668"/>
      </p:ext>
    </p:extLst>
  </p:cSld>
  <p:clrMapOvr>
    <a:masterClrMapping/>
  </p:clrMapOvr>
  <p:transition advTm="4114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/>
        </p:nvSpPr>
        <p:spPr>
          <a:xfrm>
            <a:off x="352924" y="4957338"/>
            <a:ext cx="4331369" cy="322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95996" rIns="95996" bIns="95996" anchor="t" anchorCtr="0">
            <a:noAutofit/>
          </a:bodyPr>
          <a:lstStyle/>
          <a:p>
            <a:pPr>
              <a:spcBef>
                <a:spcPts val="630"/>
              </a:spcBef>
            </a:pPr>
            <a:r>
              <a:rPr lang="ru-RU" sz="28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С 1 января 2019 года полномочия по обеспечению инвалидов </a:t>
            </a:r>
            <a:r>
              <a:rPr lang="ru-RU" sz="28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техническими средствами реабилитации</a:t>
            </a:r>
            <a:r>
              <a:rPr lang="ru-RU" sz="28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 и льготной категории граждан </a:t>
            </a:r>
            <a:r>
              <a:rPr lang="ru-RU" sz="28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санаторно-курортным лечением</a:t>
            </a:r>
            <a:r>
              <a:rPr lang="ru-RU" sz="28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, проживающих в Самарской области переходят Самарскому отделению Фонда</a:t>
            </a:r>
            <a:endParaRPr sz="2800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spcBef>
                <a:spcPts val="630"/>
              </a:spcBef>
            </a:pPr>
            <a:endParaRPr sz="2800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4924780" y="4957338"/>
            <a:ext cx="4555959" cy="562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95996" rIns="95996" bIns="95996" anchor="t" anchorCtr="0">
            <a:noAutofit/>
          </a:bodyPr>
          <a:lstStyle/>
          <a:p>
            <a:pPr>
              <a:spcBef>
                <a:spcPts val="630"/>
              </a:spcBef>
            </a:pPr>
            <a:r>
              <a:rPr lang="ru-RU" sz="2800" dirty="0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С </a:t>
            </a:r>
            <a:r>
              <a:rPr lang="ru-RU" sz="28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2019 года подать заявление на получение указанных услуг можно будет</a:t>
            </a:r>
          </a:p>
          <a:p>
            <a:pPr marL="300038" indent="-300038">
              <a:spcBef>
                <a:spcPts val="63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в филиалах </a:t>
            </a:r>
            <a:r>
              <a:rPr lang="ru-RU" sz="28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Самарского отделения Фонда,</a:t>
            </a:r>
          </a:p>
          <a:p>
            <a:pPr marL="300038" indent="-300038">
              <a:spcBef>
                <a:spcPts val="63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в ближайшем офисе </a:t>
            </a:r>
            <a:r>
              <a:rPr lang="ru-RU" sz="28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многофункционального центра (МФЦ),  </a:t>
            </a:r>
          </a:p>
          <a:p>
            <a:pPr marL="300038" indent="-300038">
              <a:spcBef>
                <a:spcPts val="63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через </a:t>
            </a:r>
            <a:r>
              <a:rPr lang="ru-RU" sz="28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Единый портал государственных услуг</a:t>
            </a:r>
            <a:r>
              <a:rPr lang="ru-RU" sz="28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96" name="Google Shape;96;p13"/>
          <p:cNvSpPr txBox="1"/>
          <p:nvPr/>
        </p:nvSpPr>
        <p:spPr>
          <a:xfrm>
            <a:off x="721849" y="10555705"/>
            <a:ext cx="8438193" cy="86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95996" rIns="95996" bIns="95996" anchor="t" anchorCtr="0">
            <a:noAutofit/>
          </a:bodyPr>
          <a:lstStyle/>
          <a:p>
            <a:pPr algn="ctr">
              <a:spcBef>
                <a:spcPts val="1050"/>
              </a:spcBef>
            </a:pPr>
            <a:r>
              <a:rPr lang="ru-RU" sz="2800" b="1" dirty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Консультативную помощь можно получить по телефонам:</a:t>
            </a:r>
          </a:p>
          <a:p>
            <a:pPr algn="ctr">
              <a:spcBef>
                <a:spcPts val="1050"/>
              </a:spcBef>
            </a:pPr>
            <a:r>
              <a:rPr lang="ru-RU" sz="2800" b="1" dirty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(846) 339-54-63, (846) 332-77-55, (846) 339-30-07</a:t>
            </a:r>
          </a:p>
          <a:p>
            <a:pPr>
              <a:spcBef>
                <a:spcPts val="1050"/>
              </a:spcBef>
            </a:pPr>
            <a:endParaRPr sz="1400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spcBef>
                <a:spcPts val="1050"/>
              </a:spcBef>
              <a:spcAft>
                <a:spcPts val="1050"/>
              </a:spcAft>
            </a:pPr>
            <a:endParaRPr sz="1400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904604" y="9482736"/>
            <a:ext cx="576135" cy="438795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81" y="419329"/>
            <a:ext cx="5750821" cy="3981338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344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335" y="2474452"/>
            <a:ext cx="8765933" cy="9273040"/>
          </a:xfrm>
        </p:spPr>
        <p:txBody>
          <a:bodyPr/>
          <a:lstStyle/>
          <a:p>
            <a:r>
              <a:rPr lang="ru-RU" sz="2400" dirty="0"/>
              <a:t>граждане, включенные в Федеральный регистр лиц, имеющих право на получение государственной социальной помощи, в том числе</a:t>
            </a:r>
            <a:r>
              <a:rPr lang="ru-RU" sz="2400" dirty="0" smtClean="0"/>
              <a:t>:</a:t>
            </a:r>
          </a:p>
          <a:p>
            <a:pPr marL="120015" indent="0">
              <a:buNone/>
            </a:pPr>
            <a:r>
              <a:rPr lang="ru-RU" sz="2400" dirty="0"/>
              <a:t>инвалиды войны;</a:t>
            </a:r>
          </a:p>
          <a:p>
            <a:pPr marL="120015" indent="0">
              <a:buNone/>
            </a:pPr>
            <a:r>
              <a:rPr lang="ru-RU" sz="2400" dirty="0"/>
              <a:t>участники Великой Отечественной войны, ставшие инвалидами</a:t>
            </a:r>
            <a:r>
              <a:rPr lang="ru-RU" sz="2400" dirty="0" smtClean="0"/>
              <a:t>;</a:t>
            </a:r>
          </a:p>
          <a:p>
            <a:r>
              <a:rPr lang="ru-RU" sz="2400" dirty="0"/>
              <a:t>приравненные к инвалидам войны:</a:t>
            </a:r>
          </a:p>
          <a:p>
            <a:pPr marL="120015" indent="0">
              <a:buNone/>
            </a:pPr>
            <a:r>
              <a:rPr lang="ru-RU" sz="2400" dirty="0" smtClean="0"/>
              <a:t>военнослужащие </a:t>
            </a:r>
            <a:r>
              <a:rPr lang="ru-RU" sz="2400" dirty="0"/>
              <a:t>и лица рядового и начальствующего состава органов внутренних дел, Государственной противопожарной службы, учреждений и органов уголовно-исполнительной системы, ставшие инвалидами вследствие ранения, контузии или увечья, полученных при исполнении обязанностей военной службы (служебных обязанностей);</a:t>
            </a:r>
          </a:p>
          <a:p>
            <a:pPr marL="120015" indent="0">
              <a:buNone/>
            </a:pPr>
            <a:r>
              <a:rPr lang="ru-RU" sz="2400" dirty="0" smtClean="0"/>
              <a:t>бывшие </a:t>
            </a:r>
            <a:r>
              <a:rPr lang="ru-RU" sz="2400" dirty="0"/>
              <a:t>несовершеннолетние узники концлагерей, гетто, других мест принудительного содержания, созданных фашистами и их союзниками в период второй мировой войны, признанные инвалидами вследствие общего заболевания, трудового увечья и других причин (за исключением лиц, инвалидность которых наступила вследствие их противоправных действий);</a:t>
            </a:r>
          </a:p>
          <a:p>
            <a:pPr marL="120015" indent="0">
              <a:buNone/>
            </a:pPr>
            <a:r>
              <a:rPr lang="ru-RU" sz="2400" dirty="0" smtClean="0"/>
              <a:t>участники </a:t>
            </a:r>
            <a:r>
              <a:rPr lang="ru-RU" sz="2400" dirty="0"/>
              <a:t>Великой Отечественной войны;</a:t>
            </a:r>
          </a:p>
          <a:p>
            <a:pPr marL="120015" indent="0">
              <a:buNone/>
            </a:pPr>
            <a:r>
              <a:rPr lang="ru-RU" sz="2400" dirty="0" smtClean="0"/>
              <a:t>приравненные </a:t>
            </a:r>
            <a:r>
              <a:rPr lang="ru-RU" sz="2400" dirty="0"/>
              <a:t>к участникам Великой Отечественной войны бывшие несовершеннолетние узники концлагерей, гетто, других мест принудительного содержания, созданных фашистами и их союзниками в период Второй мировой войны;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815" y="0"/>
            <a:ext cx="8890974" cy="2342147"/>
          </a:xfrm>
        </p:spPr>
        <p:txBody>
          <a:bodyPr/>
          <a:lstStyle/>
          <a:p>
            <a:r>
              <a:rPr lang="ru-RU" dirty="0"/>
              <a:t>Заявителями на получение государственной услуги являются:</a:t>
            </a:r>
            <a:br>
              <a:rPr lang="ru-RU" dirty="0"/>
            </a:b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1319"/>
      </p:ext>
    </p:extLst>
  </p:cSld>
  <p:clrMapOvr>
    <a:masterClrMapping/>
  </p:clrMapOvr>
  <p:transition advTm="4152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335" y="2474452"/>
            <a:ext cx="8765933" cy="9273040"/>
          </a:xfrm>
        </p:spPr>
        <p:txBody>
          <a:bodyPr/>
          <a:lstStyle/>
          <a:p>
            <a:r>
              <a:rPr lang="ru-RU" sz="2400" dirty="0" smtClean="0"/>
              <a:t>ветераны </a:t>
            </a:r>
            <a:r>
              <a:rPr lang="ru-RU" sz="2400" dirty="0"/>
              <a:t>боевых действий</a:t>
            </a:r>
            <a:r>
              <a:rPr lang="ru-RU" sz="2400" dirty="0" smtClean="0"/>
              <a:t>:</a:t>
            </a:r>
          </a:p>
          <a:p>
            <a:pPr marL="120015" indent="0">
              <a:buNone/>
            </a:pPr>
            <a:r>
              <a:rPr lang="ru-RU" sz="2400" dirty="0" smtClean="0"/>
              <a:t>военнослужащие</a:t>
            </a:r>
            <a:r>
              <a:rPr lang="ru-RU" sz="2400" dirty="0"/>
              <a:t>, в том числе уволенные в запас (отставку), военнообязанные, призванные на военные сборы, лица рядового и начальствующего состава органов внутренних дел и органов государственной безопасности, работники указанных органов, работники Министерства обороны СССР и работники Министерства обороны Российской Федерации, сотрудники учреждений и органов уголовно-исполнительной системы, направленные в другие государства органами государственной власти СССР, органами государственной власти Российской Федерации и принимавшие участие в боевых действиях при исполнении служебных обязанностей в этих государствах, а также принимавшие участие в соответствии с решениями органов государственной власти Российской Федерации в боевых действиях на территории Российской Федерации;</a:t>
            </a:r>
          </a:p>
          <a:p>
            <a:pPr marL="120015" indent="0">
              <a:buNone/>
            </a:pPr>
            <a:r>
              <a:rPr lang="ru-RU" sz="2400" dirty="0" smtClean="0"/>
              <a:t>военнослужащие</a:t>
            </a:r>
            <a:r>
              <a:rPr lang="ru-RU" sz="2400" dirty="0"/>
              <a:t>, в том числе уволенные в запас (отставку), военнообязанные, призванные на военные сборы, лица рядового и начальствующего состава органов внутренних дел и органов государственной безопасности, лица, участвующие в операциях при выполнении правительственных боевых заданий по разминированию территорий и объектов на территории СССР и территориях других государств в период с 10 мая 1945 года по 31 декабря 1951 года, в том числе в операциях по боевому тралению в период с 10 мая 1945 года по 31 декабря 1957 года;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815" y="0"/>
            <a:ext cx="8890974" cy="2342147"/>
          </a:xfrm>
        </p:spPr>
        <p:txBody>
          <a:bodyPr/>
          <a:lstStyle/>
          <a:p>
            <a:r>
              <a:rPr lang="ru-RU" dirty="0"/>
              <a:t>Заявителями на получение государственной услуги являются:</a:t>
            </a:r>
            <a:br>
              <a:rPr lang="ru-RU" dirty="0"/>
            </a:b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45088"/>
      </p:ext>
    </p:extLst>
  </p:cSld>
  <p:clrMapOvr>
    <a:masterClrMapping/>
  </p:clrMapOvr>
  <p:transition advTm="4074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335" y="2474452"/>
            <a:ext cx="8765933" cy="9733590"/>
          </a:xfrm>
        </p:spPr>
        <p:txBody>
          <a:bodyPr/>
          <a:lstStyle/>
          <a:p>
            <a:pPr marL="120015" indent="0">
              <a:buNone/>
            </a:pPr>
            <a:r>
              <a:rPr lang="ru-RU" sz="2400" dirty="0" smtClean="0"/>
              <a:t>военнослужащие </a:t>
            </a:r>
            <a:r>
              <a:rPr lang="ru-RU" sz="2400" dirty="0"/>
              <a:t>автомобильных батальонов, направляющиеся в Афганистан в период ведения там боевых действий для доставки грузов;</a:t>
            </a:r>
          </a:p>
          <a:p>
            <a:pPr marL="120015" indent="0">
              <a:buNone/>
            </a:pPr>
            <a:r>
              <a:rPr lang="ru-RU" sz="2400" dirty="0" smtClean="0"/>
              <a:t>военнослужащие </a:t>
            </a:r>
            <a:r>
              <a:rPr lang="ru-RU" sz="2400" dirty="0"/>
              <a:t>летного состава, совершавшие с территории СССР вылеты на боевые задания в Афганистан в период ведения там боевых действий;</a:t>
            </a:r>
          </a:p>
          <a:p>
            <a:pPr marL="120015" indent="0">
              <a:buNone/>
            </a:pPr>
            <a:r>
              <a:rPr lang="ru-RU" sz="2400" dirty="0" smtClean="0"/>
              <a:t>военнослужащие</a:t>
            </a:r>
            <a:r>
              <a:rPr lang="ru-RU" sz="2400" dirty="0"/>
              <a:t>, проходившие военную службу в воинских частях, учреждениях, военно-учебных заведениях, не входивших в состав действующей армии, в период с 22 июня 1941 года по 3 сентября 1945 года не менее шести месяцев, военнослужащие, награжденные орденами или медалями СССР за службу в указанный период;</a:t>
            </a:r>
          </a:p>
          <a:p>
            <a:pPr marL="120015" indent="0">
              <a:buNone/>
            </a:pPr>
            <a:r>
              <a:rPr lang="ru-RU" sz="2400" dirty="0" smtClean="0"/>
              <a:t>лица</a:t>
            </a:r>
            <a:r>
              <a:rPr lang="ru-RU" sz="2400" dirty="0"/>
              <a:t>, награжденные знаком "Жителю блокадного Ленинграда";</a:t>
            </a:r>
          </a:p>
          <a:p>
            <a:pPr marL="120015" indent="0">
              <a:buNone/>
            </a:pPr>
            <a:r>
              <a:rPr lang="ru-RU" sz="2400" dirty="0" smtClean="0"/>
              <a:t>лица</a:t>
            </a:r>
            <a:r>
              <a:rPr lang="ru-RU" sz="2400" dirty="0"/>
              <a:t>, работавшие в период Великой Отечественной войны на объектах противовоздушной обороны, местной противовоздушной обороны, на строительстве оборонительных сооружений, военно-морских баз, аэродромов и других военных объектов в пределах тыловых границ действующих фронтов, операционных зон действующих флотов, на прифронтовых участках железных и автомобильных дорог, а также члены экипажей судов транспортного флота, интернированных в начале Великой Отечественной войны в портах других государств;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815" y="0"/>
            <a:ext cx="8890974" cy="2342147"/>
          </a:xfrm>
        </p:spPr>
        <p:txBody>
          <a:bodyPr/>
          <a:lstStyle/>
          <a:p>
            <a:r>
              <a:rPr lang="ru-RU" dirty="0"/>
              <a:t>Заявителями на получение государственной услуги являются:</a:t>
            </a:r>
            <a:br>
              <a:rPr lang="ru-RU" dirty="0"/>
            </a:b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54584"/>
      </p:ext>
    </p:extLst>
  </p:cSld>
  <p:clrMapOvr>
    <a:masterClrMapping/>
  </p:clrMapOvr>
  <p:transition advTm="4219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335" y="2474452"/>
            <a:ext cx="8765933" cy="9733590"/>
          </a:xfrm>
        </p:spPr>
        <p:txBody>
          <a:bodyPr/>
          <a:lstStyle/>
          <a:p>
            <a:pPr marL="120015" indent="0">
              <a:buNone/>
            </a:pPr>
            <a:r>
              <a:rPr lang="ru-RU" sz="2400" dirty="0"/>
              <a:t>члены семей погибших (умерших) инвалидов войны, участников Великой Отечественной войны и ветеранов боевых действий;</a:t>
            </a:r>
          </a:p>
          <a:p>
            <a:pPr marL="120015" indent="0">
              <a:buNone/>
            </a:pPr>
            <a:r>
              <a:rPr lang="ru-RU" sz="2400" dirty="0" smtClean="0"/>
              <a:t>члены </a:t>
            </a:r>
            <a:r>
              <a:rPr lang="ru-RU" sz="2400" dirty="0"/>
              <a:t>семей погибших в Великой Отечественной войне лиц из числа личного состава групп самозащиты объектовых и аварийных команд местной противовоздушной обороны, а также члены семей погибших работников госпиталей и больниц города Ленинграда;</a:t>
            </a:r>
          </a:p>
          <a:p>
            <a:pPr marL="120015" indent="0">
              <a:buNone/>
            </a:pPr>
            <a:r>
              <a:rPr lang="ru-RU" sz="2400" dirty="0" smtClean="0"/>
              <a:t>приравненные </a:t>
            </a:r>
            <a:r>
              <a:rPr lang="ru-RU" sz="2400" dirty="0"/>
              <a:t>к членам семей погибших (умерших) инвалидов войны, участников Великой Отечественной войны и ветеранов боевых действий:</a:t>
            </a:r>
          </a:p>
          <a:p>
            <a:pPr marL="120015" indent="0">
              <a:buNone/>
            </a:pPr>
            <a:r>
              <a:rPr lang="ru-RU" sz="2400" dirty="0" smtClean="0"/>
              <a:t>члены </a:t>
            </a:r>
            <a:r>
              <a:rPr lang="ru-RU" sz="2400" dirty="0"/>
              <a:t>семей военнослужащих, лиц рядового и начальствующего состава органов внутренних дел, Государственной противопожарной службы, учреждений и органов уголовно-исполнительной системы и органов государственной безопасности, погибших при исполнении обязанностей военной службы (служебных обязанностей);</a:t>
            </a:r>
          </a:p>
          <a:p>
            <a:pPr marL="120015" indent="0">
              <a:buNone/>
            </a:pPr>
            <a:r>
              <a:rPr lang="ru-RU" sz="2400" dirty="0" smtClean="0"/>
              <a:t>члены </a:t>
            </a:r>
            <a:r>
              <a:rPr lang="ru-RU" sz="2400" dirty="0"/>
              <a:t>семей военнослужащих, погибших в плену, признанных в установленном порядке пропавшими без вести в районах боевых действий, со времени исключения указанных военнослужащих из списков воинских частей;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815" y="0"/>
            <a:ext cx="8890974" cy="2342147"/>
          </a:xfrm>
        </p:spPr>
        <p:txBody>
          <a:bodyPr/>
          <a:lstStyle/>
          <a:p>
            <a:r>
              <a:rPr lang="ru-RU" dirty="0"/>
              <a:t>Заявителями на получение государственной услуги являются:</a:t>
            </a:r>
            <a:br>
              <a:rPr lang="ru-RU" dirty="0"/>
            </a:b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18750"/>
      </p:ext>
    </p:extLst>
  </p:cSld>
  <p:clrMapOvr>
    <a:masterClrMapping/>
  </p:clrMapOvr>
  <p:transition advTm="4490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335" y="2474452"/>
            <a:ext cx="8765933" cy="9733590"/>
          </a:xfrm>
        </p:spPr>
        <p:txBody>
          <a:bodyPr/>
          <a:lstStyle/>
          <a:p>
            <a:r>
              <a:rPr lang="ru-RU" sz="2400" dirty="0" smtClean="0"/>
              <a:t>инвалиды </a:t>
            </a:r>
            <a:r>
              <a:rPr lang="ru-RU" sz="2400" dirty="0"/>
              <a:t>в зависимости от группы инвалидности:</a:t>
            </a:r>
          </a:p>
          <a:p>
            <a:pPr marL="120015" indent="0">
              <a:buNone/>
            </a:pPr>
            <a:r>
              <a:rPr lang="ru-RU" sz="2400" dirty="0" smtClean="0"/>
              <a:t>инвалиды </a:t>
            </a:r>
            <a:r>
              <a:rPr lang="ru-RU" sz="2400" dirty="0"/>
              <a:t>I группы;</a:t>
            </a:r>
          </a:p>
          <a:p>
            <a:pPr marL="120015" indent="0">
              <a:buNone/>
            </a:pPr>
            <a:r>
              <a:rPr lang="ru-RU" sz="2400" dirty="0" smtClean="0"/>
              <a:t>инвалиды </a:t>
            </a:r>
            <a:r>
              <a:rPr lang="ru-RU" sz="2400" dirty="0"/>
              <a:t>II группы;</a:t>
            </a:r>
          </a:p>
          <a:p>
            <a:pPr marL="120015" indent="0">
              <a:buNone/>
            </a:pPr>
            <a:r>
              <a:rPr lang="ru-RU" sz="2400" dirty="0" smtClean="0"/>
              <a:t>инвалиды </a:t>
            </a:r>
            <a:r>
              <a:rPr lang="ru-RU" sz="2400" dirty="0"/>
              <a:t>III группы;</a:t>
            </a:r>
          </a:p>
          <a:p>
            <a:pPr marL="120015" indent="0">
              <a:buNone/>
            </a:pPr>
            <a:r>
              <a:rPr lang="ru-RU" sz="2400" dirty="0" smtClean="0"/>
              <a:t>дети-инвалиды;</a:t>
            </a:r>
          </a:p>
          <a:p>
            <a:pPr marL="120015" indent="0">
              <a:buNone/>
            </a:pPr>
            <a:r>
              <a:rPr lang="ru-RU" sz="2400" dirty="0" smtClean="0"/>
              <a:t>лица</a:t>
            </a:r>
            <a:r>
              <a:rPr lang="ru-RU" sz="2400" dirty="0"/>
              <a:t>, подвергшиеся воздействию радиации вследствие катастрофы на Чернобыльской АЭС, а также вследствие ядерных испытаний на Семипалатинском полигоне, и приравненные к ним категории граждан.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2815" y="0"/>
            <a:ext cx="8890974" cy="2342147"/>
          </a:xfrm>
        </p:spPr>
        <p:txBody>
          <a:bodyPr/>
          <a:lstStyle/>
          <a:p>
            <a:r>
              <a:rPr lang="ru-RU" dirty="0"/>
              <a:t>Заявителями на получение государственной услуги являются: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0" y="6654214"/>
            <a:ext cx="7742321" cy="4699589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96824"/>
      </p:ext>
    </p:extLst>
  </p:cSld>
  <p:clrMapOvr>
    <a:masterClrMapping/>
  </p:clrMapOvr>
  <p:transition advTm="307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12577" y="3497179"/>
            <a:ext cx="8375784" cy="3497179"/>
          </a:xfrm>
          <a:prstGeom prst="rect">
            <a:avLst/>
          </a:prstGeom>
        </p:spPr>
        <p:txBody>
          <a:bodyPr spcFirstLastPara="1" wrap="square" lIns="95996" tIns="95996" rIns="95996" bIns="95996" anchor="b" anchorCtr="0">
            <a:noAutofit/>
          </a:bodyPr>
          <a:lstStyle/>
          <a:p>
            <a:r>
              <a:rPr lang="ru-RU" sz="7560" dirty="0" smtClean="0">
                <a:solidFill>
                  <a:srgbClr val="7ECEFD"/>
                </a:solidFill>
              </a:rPr>
              <a:t>Какие документы подавать на санаторно-курортное лечение?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31" y="9562744"/>
            <a:ext cx="9601200" cy="438795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03078"/>
      </p:ext>
    </p:extLst>
  </p:cSld>
  <p:clrMapOvr>
    <a:masterClrMapping/>
  </p:clrMapOvr>
  <p:transition advTm="2898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378" y="3017787"/>
            <a:ext cx="7998382" cy="2133600"/>
          </a:xfrm>
        </p:spPr>
        <p:txBody>
          <a:bodyPr/>
          <a:lstStyle/>
          <a:p>
            <a:r>
              <a:rPr lang="ru-RU" dirty="0">
                <a:sym typeface="Arial"/>
              </a:rPr>
              <a:t>Для получения </a:t>
            </a:r>
            <a:r>
              <a:rPr lang="ru-RU" dirty="0" smtClean="0">
                <a:sym typeface="Arial"/>
              </a:rPr>
              <a:t>путевок </a:t>
            </a:r>
            <a:r>
              <a:rPr lang="ru-RU" dirty="0">
                <a:sym typeface="Arial"/>
              </a:rPr>
              <a:t>на санаторно-курортное </a:t>
            </a:r>
            <a:r>
              <a:rPr lang="ru-RU" dirty="0" smtClean="0">
                <a:sym typeface="Arial"/>
              </a:rPr>
              <a:t>лечение и </a:t>
            </a:r>
            <a:r>
              <a:rPr lang="ru-RU" dirty="0">
                <a:sym typeface="Arial"/>
              </a:rPr>
              <a:t>бесплатного проезда на междугородном транспорте к месту лечения и обратно, заявителем подается заявление и следующие документы:</a:t>
            </a:r>
            <a:br>
              <a:rPr lang="ru-RU" dirty="0">
                <a:sym typeface="Arial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738" y="4610984"/>
            <a:ext cx="8765933" cy="7791200"/>
          </a:xfrm>
        </p:spPr>
        <p:txBody>
          <a:bodyPr/>
          <a:lstStyle/>
          <a:p>
            <a:r>
              <a:rPr lang="ru-RU" sz="2400" dirty="0" smtClean="0"/>
              <a:t>документ</a:t>
            </a:r>
            <a:r>
              <a:rPr lang="ru-RU" sz="2400" dirty="0"/>
              <a:t>, удостоверяющий личность заявителя или его представителя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справка для получения путевки по форме N 070/у-04, утвержденная приказом Министерства здравоохранения и социального развития Российской Федерации от 22.11.2004  N 256 "О Порядке медицинского отбора и направления больных на санаторно-курортное лечение", выданная заявителю лечащим врачом в лечебно-профилактическом учреждении, с рекомендацией санаторно-курортного лечения.</a:t>
            </a:r>
          </a:p>
          <a:p>
            <a:pPr marL="120015" indent="0">
              <a:buNone/>
            </a:pPr>
            <a:r>
              <a:rPr lang="ru-RU" sz="2400" dirty="0"/>
              <a:t>Одновременно с путевками выдаются специальные талоны на право бесплатного получения проездных документов в поезде дальнего следования и (или) именные направления на приобретение проездных документов на авиационном, автомобильном и водном транспорте. </a:t>
            </a:r>
          </a:p>
          <a:p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52" y="10460399"/>
            <a:ext cx="3412835" cy="1941785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99346"/>
      </p:ext>
    </p:extLst>
  </p:cSld>
  <p:clrMapOvr>
    <a:masterClrMapping/>
  </p:clrMapOvr>
  <p:transition advTm="3109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497096" y="2388131"/>
            <a:ext cx="6954255" cy="1623825"/>
          </a:xfrm>
          <a:prstGeom prst="rect">
            <a:avLst/>
          </a:prstGeom>
        </p:spPr>
        <p:txBody>
          <a:bodyPr spcFirstLastPara="1" wrap="square" lIns="95996" tIns="95996" rIns="95996" bIns="95996" anchor="b" anchorCtr="0">
            <a:noAutofit/>
          </a:bodyPr>
          <a:lstStyle/>
          <a:p>
            <a:r>
              <a:rPr lang="ru-RU" sz="7560" dirty="0" smtClean="0">
                <a:solidFill>
                  <a:srgbClr val="FFFFFF"/>
                </a:solidFill>
              </a:rPr>
              <a:t>Телефоны «горячей линии»</a:t>
            </a:r>
            <a:endParaRPr sz="7560" dirty="0">
              <a:solidFill>
                <a:srgbClr val="FFFFFF"/>
              </a:solidFill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4294967295"/>
          </p:nvPr>
        </p:nvSpPr>
        <p:spPr>
          <a:xfrm>
            <a:off x="619016" y="4425668"/>
            <a:ext cx="6954255" cy="7552972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pPr marL="0" indent="0">
              <a:spcBef>
                <a:spcPts val="630"/>
              </a:spcBef>
              <a:buNone/>
            </a:pPr>
            <a:r>
              <a:rPr lang="ru-RU" sz="2520" dirty="0">
                <a:solidFill>
                  <a:schemeClr val="lt1"/>
                </a:solidFill>
              </a:rPr>
              <a:t>Общая информация - (846) </a:t>
            </a:r>
            <a:r>
              <a:rPr lang="ru-RU" sz="2520" dirty="0" smtClean="0">
                <a:solidFill>
                  <a:schemeClr val="lt1"/>
                </a:solidFill>
              </a:rPr>
              <a:t>332-54-63</a:t>
            </a:r>
          </a:p>
          <a:p>
            <a:pPr marL="0" indent="0">
              <a:spcBef>
                <a:spcPts val="630"/>
              </a:spcBef>
              <a:buNone/>
            </a:pPr>
            <a:endParaRPr lang="ru-RU" sz="2520" dirty="0" smtClean="0">
              <a:solidFill>
                <a:schemeClr val="lt1"/>
              </a:solidFill>
            </a:endParaRPr>
          </a:p>
          <a:p>
            <a:pPr marL="0" indent="0">
              <a:spcBef>
                <a:spcPts val="630"/>
              </a:spcBef>
              <a:buNone/>
            </a:pPr>
            <a:r>
              <a:rPr lang="ru-RU" sz="2520" dirty="0">
                <a:solidFill>
                  <a:schemeClr val="lt1"/>
                </a:solidFill>
              </a:rPr>
              <a:t>Правовые консультации - (846) 332-77-55, (846) </a:t>
            </a:r>
            <a:r>
              <a:rPr lang="ru-RU" sz="2520" dirty="0" smtClean="0">
                <a:solidFill>
                  <a:schemeClr val="lt1"/>
                </a:solidFill>
              </a:rPr>
              <a:t>339-30-07</a:t>
            </a:r>
          </a:p>
          <a:p>
            <a:pPr marL="0" indent="0">
              <a:spcBef>
                <a:spcPts val="630"/>
              </a:spcBef>
              <a:buNone/>
            </a:pPr>
            <a:endParaRPr lang="ru-RU" sz="2520" dirty="0" smtClean="0">
              <a:solidFill>
                <a:schemeClr val="lt1"/>
              </a:solidFill>
            </a:endParaRPr>
          </a:p>
          <a:p>
            <a:pPr marL="0" indent="0">
              <a:spcBef>
                <a:spcPts val="630"/>
              </a:spcBef>
              <a:buNone/>
            </a:pPr>
            <a:r>
              <a:rPr lang="ru-RU" sz="2520" dirty="0">
                <a:solidFill>
                  <a:schemeClr val="lt1"/>
                </a:solidFill>
              </a:rPr>
              <a:t>Сверка списка получателей, нуждающихся в обеспечении абсорбирующим бельем, подгузниками, специальными средствами при нарушении функций выделения - (846) 339-36-97, (846) </a:t>
            </a:r>
            <a:r>
              <a:rPr lang="ru-RU" sz="2520" dirty="0" smtClean="0">
                <a:solidFill>
                  <a:schemeClr val="lt1"/>
                </a:solidFill>
              </a:rPr>
              <a:t>339-36-98</a:t>
            </a:r>
          </a:p>
          <a:p>
            <a:pPr marL="0" indent="0">
              <a:spcBef>
                <a:spcPts val="630"/>
              </a:spcBef>
              <a:buNone/>
            </a:pPr>
            <a:endParaRPr lang="ru-RU" sz="2520" dirty="0">
              <a:solidFill>
                <a:schemeClr val="lt1"/>
              </a:solidFill>
            </a:endParaRPr>
          </a:p>
          <a:p>
            <a:pPr marL="0" indent="0">
              <a:spcBef>
                <a:spcPts val="630"/>
              </a:spcBef>
              <a:buNone/>
            </a:pPr>
            <a:r>
              <a:rPr lang="ru-RU" sz="2520" dirty="0">
                <a:solidFill>
                  <a:schemeClr val="lt1"/>
                </a:solidFill>
              </a:rPr>
              <a:t>г</a:t>
            </a:r>
            <a:r>
              <a:rPr lang="ru-RU" sz="2520" dirty="0" smtClean="0">
                <a:solidFill>
                  <a:schemeClr val="lt1"/>
                </a:solidFill>
              </a:rPr>
              <a:t>. Самара</a:t>
            </a:r>
            <a:r>
              <a:rPr lang="ru-RU" sz="2520" dirty="0">
                <a:solidFill>
                  <a:schemeClr val="lt1"/>
                </a:solidFill>
              </a:rPr>
              <a:t>, ул. Шостаковича, д. </a:t>
            </a:r>
            <a:r>
              <a:rPr lang="ru-RU" sz="2520" dirty="0" smtClean="0">
                <a:solidFill>
                  <a:schemeClr val="lt1"/>
                </a:solidFill>
              </a:rPr>
              <a:t>3</a:t>
            </a:r>
          </a:p>
          <a:p>
            <a:pPr marL="0" indent="0">
              <a:spcBef>
                <a:spcPts val="630"/>
              </a:spcBef>
              <a:buNone/>
            </a:pPr>
            <a:r>
              <a:rPr lang="ru-RU" sz="2520" dirty="0" smtClean="0">
                <a:solidFill>
                  <a:schemeClr val="lt1"/>
                </a:solidFill>
              </a:rPr>
              <a:t>Время </a:t>
            </a:r>
            <a:r>
              <a:rPr lang="ru-RU" sz="2520" dirty="0">
                <a:solidFill>
                  <a:schemeClr val="lt1"/>
                </a:solidFill>
              </a:rPr>
              <a:t>работы: понедельник – четверг с 09-00 до 18-00, пятница с 09-00 до 16-45, обед с 13-00 до 13-45</a:t>
            </a:r>
            <a:endParaRPr lang="ru-RU" sz="2520" dirty="0" smtClean="0">
              <a:solidFill>
                <a:schemeClr val="lt1"/>
              </a:solidFill>
            </a:endParaRPr>
          </a:p>
          <a:p>
            <a:pPr marL="0" indent="0">
              <a:spcBef>
                <a:spcPts val="630"/>
              </a:spcBef>
              <a:buNone/>
            </a:pPr>
            <a:endParaRPr lang="ru-RU" sz="2520" dirty="0" smtClean="0">
              <a:solidFill>
                <a:schemeClr val="lt1"/>
              </a:solidFill>
            </a:endParaRPr>
          </a:p>
          <a:p>
            <a:pPr marL="0" indent="0">
              <a:spcBef>
                <a:spcPts val="630"/>
              </a:spcBef>
              <a:buNone/>
            </a:pPr>
            <a:endParaRPr lang="ru-RU" sz="2520" dirty="0">
              <a:solidFill>
                <a:schemeClr val="lt1"/>
              </a:solidFill>
            </a:endParaRPr>
          </a:p>
          <a:p>
            <a:pPr marL="0" indent="0">
              <a:spcBef>
                <a:spcPts val="630"/>
              </a:spcBef>
              <a:buNone/>
            </a:pPr>
            <a:endParaRPr lang="ru-RU" sz="2520" dirty="0" smtClean="0">
              <a:solidFill>
                <a:schemeClr val="lt1"/>
              </a:solidFill>
            </a:endParaRPr>
          </a:p>
          <a:p>
            <a:pPr marL="0" indent="0">
              <a:spcBef>
                <a:spcPts val="630"/>
              </a:spcBef>
              <a:buNone/>
            </a:pPr>
            <a:endParaRPr sz="2520" dirty="0">
              <a:solidFill>
                <a:schemeClr val="lt1"/>
              </a:solidFill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904604" y="9482736"/>
            <a:ext cx="576135" cy="438795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483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90188"/>
              </p:ext>
            </p:extLst>
          </p:nvPr>
        </p:nvGraphicFramePr>
        <p:xfrm>
          <a:off x="0" y="0"/>
          <a:ext cx="9601199" cy="12659878"/>
        </p:xfrm>
        <a:graphic>
          <a:graphicData uri="http://schemas.openxmlformats.org/drawingml/2006/table">
            <a:tbl>
              <a:tblPr firstRow="1" firstCol="1" bandRow="1">
                <a:tableStyleId>{8F9F4996-EE2E-43B6-A29B-962155591FB5}</a:tableStyleId>
              </a:tblPr>
              <a:tblGrid>
                <a:gridCol w="819214"/>
                <a:gridCol w="3047479"/>
                <a:gridCol w="2588719"/>
                <a:gridCol w="3145787"/>
              </a:tblGrid>
              <a:tr h="913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Адрес места нахождения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Номера телефонов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/>
                </a:tc>
              </a:tr>
              <a:tr h="7616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Филиал № 2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г. Самара, Переулок Карякина, д.3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8(846) 262-06-19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</a:tr>
              <a:tr h="761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8(846) 262-19-16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</a:tr>
              <a:tr h="1109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Филиал № 4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г. Самара, ул. Калининградская, д.52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8 (846) 264-09-40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</a:tr>
              <a:tr h="121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Филиал № 5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г. Самара, ул. Арцыбушевская, д.42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8 (846) 332-62-10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</a:tr>
              <a:tr h="11921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Филиал № 7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г. Самара, ул. Ленинская, д.206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indent="-2476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760085" algn="r"/>
                        </a:tabLs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8 (846) 242-77-46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/>
                </a:tc>
              </a:tr>
              <a:tr h="913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8 (846) 242-70-75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/>
                </a:tc>
              </a:tr>
              <a:tr h="121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Филиал № 8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г. Самара, Переулок Карякина, д.3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8 (846) 262-26-16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/>
                </a:tc>
              </a:tr>
              <a:tr h="9139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Филиал № 9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г. Самара, ул. Финская, д.96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8 (846) 926-00-07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/>
                </a:tc>
              </a:tr>
              <a:tr h="913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8 (846) 926-14-23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/>
                </a:tc>
              </a:tr>
              <a:tr h="91395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Филиал № 10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Самарская область, г. Тольятти, Московский проспект, д.31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8 (8482) 37-40-50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/>
                </a:tc>
              </a:tr>
              <a:tr h="913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8 (8482) 37-55-69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/>
                </a:tc>
              </a:tr>
              <a:tr h="913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8 (8482) 37-03-89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49" marR="13049" marT="0" marB="0"/>
                </a:tc>
              </a:tr>
            </a:tbl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36032"/>
      </p:ext>
    </p:extLst>
  </p:cSld>
  <p:clrMapOvr>
    <a:masterClrMapping/>
  </p:clrMapOvr>
  <p:transition advTm="1203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79532"/>
              </p:ext>
            </p:extLst>
          </p:nvPr>
        </p:nvGraphicFramePr>
        <p:xfrm>
          <a:off x="0" y="0"/>
          <a:ext cx="9601199" cy="12512040"/>
        </p:xfrm>
        <a:graphic>
          <a:graphicData uri="http://schemas.openxmlformats.org/drawingml/2006/table">
            <a:tbl>
              <a:tblPr firstRow="1" firstCol="1" bandRow="1">
                <a:tableStyleId>{8F9F4996-EE2E-43B6-A29B-962155591FB5}</a:tableStyleId>
              </a:tblPr>
              <a:tblGrid>
                <a:gridCol w="819214"/>
                <a:gridCol w="3047479"/>
                <a:gridCol w="2588719"/>
                <a:gridCol w="3145787"/>
              </a:tblGrid>
              <a:tr h="1798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№ 12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область, г. Тольятти, ул. Карла Маркса, д.70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(8482) 48-16-50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</a:tr>
              <a:tr h="11095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№ 13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область, г. Жигулевск, ул.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Морквашинская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д.55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(84862) 2-58-76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1218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(84862) 2-59-71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11921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№ 14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область, г. Кинель, Милицейский переулок, д. 4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(84663) 2-12-92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913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(84663) 2-19-63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121860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№ 15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область,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с.Красноармейское,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Переулок Школьный д.2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(84675) 2-25-32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913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(84675) 2-15-74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913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(84675) 2-23-32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9139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№ 16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область, г.Новокуйбышевск, ул. Коммунистическая, д.47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(84635) 6-35-95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913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(84635) 6-29-34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1405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№ 17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область, г. Отрадный, ул. Советская, д.94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(84661) 3-14-01 (внутр.107),                          8 (84661) 3-12-03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07899"/>
      </p:ext>
    </p:extLst>
  </p:cSld>
  <p:clrMapOvr>
    <a:masterClrMapping/>
  </p:clrMapOvr>
  <p:transition advTm="1631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12577" y="2743200"/>
            <a:ext cx="8375784" cy="6255843"/>
          </a:xfrm>
          <a:prstGeom prst="rect">
            <a:avLst/>
          </a:prstGeom>
        </p:spPr>
        <p:txBody>
          <a:bodyPr spcFirstLastPara="1" wrap="square" lIns="95996" tIns="95996" rIns="95996" bIns="95996" anchor="b" anchorCtr="0">
            <a:noAutofit/>
          </a:bodyPr>
          <a:lstStyle/>
          <a:p>
            <a:r>
              <a:rPr lang="ru-RU" sz="7560" dirty="0" smtClean="0">
                <a:solidFill>
                  <a:srgbClr val="7ECEFD"/>
                </a:solidFill>
              </a:rPr>
              <a:t>Кто является заявителями на получение государственной услуги по обеспечению ТСР?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31" y="9562744"/>
            <a:ext cx="9601200" cy="438795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159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10048" y="731896"/>
            <a:ext cx="8094556" cy="1200150"/>
          </a:xfrm>
          <a:prstGeom prst="rect">
            <a:avLst/>
          </a:prstGeom>
        </p:spPr>
        <p:txBody>
          <a:bodyPr spcFirstLastPara="1" wrap="square" lIns="95996" tIns="95996" rIns="95996" bIns="95996" anchor="b" anchorCtr="0">
            <a:noAutofit/>
          </a:bodyPr>
          <a:lstStyle/>
          <a:p>
            <a:r>
              <a:rPr lang="ru-RU" dirty="0"/>
              <a:t>Заявителями на получение государственной услуги </a:t>
            </a:r>
            <a:r>
              <a:rPr lang="ru-RU" dirty="0" smtClean="0"/>
              <a:t>являются:</a:t>
            </a:r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10048" y="1932046"/>
            <a:ext cx="8094556" cy="8735954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r>
              <a:rPr lang="ru-RU" sz="2400" dirty="0" smtClean="0"/>
              <a:t>инвалиды войны</a:t>
            </a:r>
          </a:p>
          <a:p>
            <a:r>
              <a:rPr lang="ru-RU" sz="2400" dirty="0" smtClean="0"/>
              <a:t>участники </a:t>
            </a:r>
            <a:r>
              <a:rPr lang="ru-RU" sz="2400" dirty="0"/>
              <a:t>Великой Отечественной </a:t>
            </a:r>
            <a:r>
              <a:rPr lang="ru-RU" sz="2400" dirty="0" smtClean="0"/>
              <a:t>войны</a:t>
            </a:r>
          </a:p>
          <a:p>
            <a:r>
              <a:rPr lang="ru-RU" sz="2400" dirty="0"/>
              <a:t>ветераны боевых </a:t>
            </a:r>
            <a:r>
              <a:rPr lang="ru-RU" sz="2400" dirty="0" smtClean="0"/>
              <a:t>действий</a:t>
            </a:r>
          </a:p>
          <a:p>
            <a:r>
              <a:rPr lang="ru-RU" sz="2400" dirty="0"/>
              <a:t>военнослужащие, проходившие военную службу в воинских частях, учреждениях, военно-учебных заведениях, не входивших в состав действующей армии, в период с 22 июня 1941 года по 3 сентября 1945 года не менее шести месяцев, военнослужащие, награжденные орденами или медалями СССР за службу в указанный </a:t>
            </a:r>
            <a:r>
              <a:rPr lang="ru-RU" sz="2400" dirty="0" smtClean="0"/>
              <a:t>период</a:t>
            </a:r>
          </a:p>
          <a:p>
            <a:r>
              <a:rPr lang="ru-RU" sz="2400" dirty="0"/>
              <a:t>лица, награжденные знаком </a:t>
            </a:r>
            <a:r>
              <a:rPr lang="ru-RU" sz="2400" dirty="0" smtClean="0"/>
              <a:t>«Жителю </a:t>
            </a:r>
            <a:r>
              <a:rPr lang="ru-RU" sz="2400" dirty="0"/>
              <a:t>блокадного </a:t>
            </a:r>
            <a:r>
              <a:rPr lang="ru-RU" sz="2400" dirty="0" smtClean="0"/>
              <a:t>Ленинграда»</a:t>
            </a:r>
          </a:p>
          <a:p>
            <a:r>
              <a:rPr lang="ru-RU" sz="2400" dirty="0"/>
              <a:t>лица, работавшие в период Великой Отечественной войны на объектах противовоздушной обороны, местной противовоздушной обороны, на строительстве оборонительных сооружений, военно-морских баз, аэродромов и других военных объектов в пределах тыловых границ действующих фронтов, операционных зон действующих флотов, на прифронтовых участках железных и автомобильных дорог;</a:t>
            </a:r>
          </a:p>
          <a:p>
            <a:r>
              <a:rPr lang="ru-RU" sz="2400" dirty="0" smtClean="0"/>
              <a:t>члены </a:t>
            </a:r>
            <a:r>
              <a:rPr lang="ru-RU" sz="2400" dirty="0"/>
              <a:t>экипажей судов транспортного флота, интернированные в начале Великой Отечественной войны в портах других государств;</a:t>
            </a:r>
          </a:p>
          <a:p>
            <a:r>
              <a:rPr lang="ru-RU" sz="2400" dirty="0" smtClean="0"/>
              <a:t>инвалиды</a:t>
            </a:r>
            <a:r>
              <a:rPr lang="ru-RU" sz="2400" dirty="0"/>
              <a:t>, в том числе дети-инвалиды.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sz="2400" dirty="0" smtClean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904604" y="9482736"/>
            <a:ext cx="576135" cy="438795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132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12577" y="1347537"/>
            <a:ext cx="8375784" cy="6255843"/>
          </a:xfrm>
          <a:prstGeom prst="rect">
            <a:avLst/>
          </a:prstGeom>
        </p:spPr>
        <p:txBody>
          <a:bodyPr spcFirstLastPara="1" wrap="square" lIns="95996" tIns="95996" rIns="95996" bIns="95996" anchor="b" anchorCtr="0">
            <a:noAutofit/>
          </a:bodyPr>
          <a:lstStyle/>
          <a:p>
            <a:r>
              <a:rPr lang="ru-RU" sz="7560" dirty="0" smtClean="0">
                <a:solidFill>
                  <a:srgbClr val="7ECEFD"/>
                </a:solidFill>
              </a:rPr>
              <a:t>Какие документы необходимо подать для обеспечения ТСР и (или) услугами?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31" y="9562744"/>
            <a:ext cx="9601200" cy="438795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0026"/>
      </p:ext>
    </p:extLst>
  </p:cSld>
  <p:clrMapOvr>
    <a:masterClrMapping/>
  </p:clrMapOvr>
  <p:transition advTm="4098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379" y="735730"/>
            <a:ext cx="7998382" cy="2133600"/>
          </a:xfrm>
        </p:spPr>
        <p:txBody>
          <a:bodyPr/>
          <a:lstStyle/>
          <a:p>
            <a:r>
              <a:rPr lang="ru-RU" dirty="0">
                <a:sym typeface="Arial"/>
              </a:rPr>
              <a:t>ДЛЯ ОБЕСПЕЧЕНИЯ ТСР И (ИЛИ) УСЛУГАМИ НЕОБХОДИМО ПОДАТЬ ЗАЯВЛЕНИЕ И СЛЕДУЮЩИЕ ДОКУМЕНТЫ: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738" y="2871452"/>
            <a:ext cx="8765933" cy="9273040"/>
          </a:xfrm>
        </p:spPr>
        <p:txBody>
          <a:bodyPr/>
          <a:lstStyle/>
          <a:p>
            <a:r>
              <a:rPr lang="ru-RU" sz="2400" dirty="0"/>
              <a:t>документ, удостоверяющий личность заявителя (в случае если за получением государственной услуги в интересах заявителя обращается его представитель, то представляются также документ, удостоверяющий личность представителя заявителя, и документ, подтверждающий полномочия представителя заявителя);</a:t>
            </a:r>
          </a:p>
          <a:p>
            <a:r>
              <a:rPr lang="ru-RU" sz="2400" dirty="0"/>
              <a:t>свидетельство о рождении (для детей до 14 лет);</a:t>
            </a:r>
          </a:p>
          <a:p>
            <a:r>
              <a:rPr lang="ru-RU" sz="2400" dirty="0"/>
              <a:t>индивидуальная программа реабилитации инвалида (ребенка-инвалида); (для ремонта или досрочной замены ТСР дополнительно необходимо заключение медико-технической экспертизы по установлению необходимости ремонта или досрочной замены технических средств)</a:t>
            </a:r>
          </a:p>
          <a:p>
            <a:r>
              <a:rPr lang="ru-RU" sz="2400" dirty="0"/>
              <a:t>заключение врачебной комиссии медицинской организации, оказывающей лечебно-профилактическую помощь, о нуждаемости ветерана в обеспечении протезами (кроме зубных протезов), протезно-ортопедическими изделиями;</a:t>
            </a:r>
          </a:p>
          <a:p>
            <a:r>
              <a:rPr lang="ru-RU" sz="2400" dirty="0"/>
              <a:t>документы, подтверждающие понесенные заявителем расходы (в случае обращения за выплатой компенсации в случае самостоятельного приобретения соответствующих ТСР и (или) оплаты услуг);</a:t>
            </a:r>
          </a:p>
          <a:p>
            <a:r>
              <a:rPr lang="ru-RU" sz="2400" dirty="0"/>
              <a:t>паспорт установленного образца на собаку-проводника (в случае обращения за выплатой компенсации на содержание и ветеринарное обслуживание);</a:t>
            </a:r>
          </a:p>
          <a:p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89328"/>
      </p:ext>
    </p:extLst>
  </p:cSld>
  <p:clrMapOvr>
    <a:masterClrMapping/>
  </p:clrMapOvr>
  <p:transition advTm="4127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2359" y="497220"/>
            <a:ext cx="8765933" cy="9273040"/>
          </a:xfrm>
        </p:spPr>
        <p:txBody>
          <a:bodyPr/>
          <a:lstStyle/>
          <a:p>
            <a:r>
              <a:rPr lang="ru-RU" sz="2400" dirty="0" smtClean="0"/>
              <a:t>копия </a:t>
            </a:r>
            <a:r>
              <a:rPr lang="ru-RU" sz="2400" dirty="0"/>
              <a:t>справки об осмотре собаки-проводника, выданной государственным ветеринарным учреждением не ранее чем за 30 дней до подачи заявления в части выплаты ежегодной денежной компенсации расходов на содержание и ветеринарное обслуживание (в случае обращения за выплатой компенсации по истечении одного года после получения компенсации за предыдущий год);</a:t>
            </a:r>
          </a:p>
          <a:p>
            <a:r>
              <a:rPr lang="ru-RU" sz="2400" dirty="0" smtClean="0"/>
              <a:t>проездные </a:t>
            </a:r>
            <a:r>
              <a:rPr lang="ru-RU" sz="2400" dirty="0"/>
              <a:t>документы, подтверждающие понесенные расходы (в случае выдачи направления для получения собаки-проводника, в части выплаты компенсации расходов по проезду инвалида и сопровождающего его лица для получения собаки-проводника и обратно, в том числе по провозу собаки-проводника).</a:t>
            </a:r>
          </a:p>
          <a:p>
            <a:r>
              <a:rPr lang="ru-RU" sz="2400" dirty="0" smtClean="0"/>
              <a:t>Для </a:t>
            </a:r>
            <a:r>
              <a:rPr lang="ru-RU" sz="2400" dirty="0"/>
              <a:t>предоставления государственной услуги необходимо страховое свидетельство обязательного пенсионного страхования (СНИЛС). Заявитель вправе представить указанный документ совместно с пакетом документов для получения государственной услуги.</a:t>
            </a:r>
          </a:p>
          <a:p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3" y="7872040"/>
            <a:ext cx="8065904" cy="3357433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83785"/>
      </p:ext>
    </p:extLst>
  </p:cSld>
  <p:clrMapOvr>
    <a:masterClrMapping/>
  </p:clrMapOvr>
  <p:transition advTm="3123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12577" y="673769"/>
            <a:ext cx="8375784" cy="3497179"/>
          </a:xfrm>
          <a:prstGeom prst="rect">
            <a:avLst/>
          </a:prstGeom>
        </p:spPr>
        <p:txBody>
          <a:bodyPr spcFirstLastPara="1" wrap="square" lIns="95996" tIns="95996" rIns="95996" bIns="95996" anchor="b" anchorCtr="0">
            <a:noAutofit/>
          </a:bodyPr>
          <a:lstStyle/>
          <a:p>
            <a:r>
              <a:rPr lang="ru-RU" sz="7560" dirty="0" smtClean="0">
                <a:solidFill>
                  <a:srgbClr val="7ECEFD"/>
                </a:solidFill>
              </a:rPr>
              <a:t>Куда обращаться?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31" y="9562744"/>
            <a:ext cx="9601200" cy="438795"/>
          </a:xfrm>
          <a:prstGeom prst="rect">
            <a:avLst/>
          </a:prstGeom>
        </p:spPr>
        <p:txBody>
          <a:bodyPr spcFirstLastPara="1" wrap="square" lIns="95996" tIns="95996" rIns="95996" bIns="95996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20731"/>
      </p:ext>
    </p:extLst>
  </p:cSld>
  <p:clrMapOvr>
    <a:masterClrMapping/>
  </p:clrMapOvr>
  <p:transition advTm="4474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379" y="735730"/>
            <a:ext cx="7998382" cy="2133600"/>
          </a:xfrm>
        </p:spPr>
        <p:txBody>
          <a:bodyPr/>
          <a:lstStyle/>
          <a:p>
            <a:r>
              <a:rPr lang="ru-RU" dirty="0">
                <a:sym typeface="Arial"/>
              </a:rPr>
              <a:t>ЗАЯВЛЕНИЕ, И ВЫШЕУКАЗАННЫЕ ДОКУМЕНТЫ МОГУТ БЫТЬ ПРЕДСТАВЛЕНЫ ЗАЯВИТЕЛЕМ:</a:t>
            </a:r>
            <a:br>
              <a:rPr lang="ru-RU" dirty="0">
                <a:sym typeface="Arial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738" y="2374147"/>
            <a:ext cx="8765933" cy="9273040"/>
          </a:xfrm>
        </p:spPr>
        <p:txBody>
          <a:bodyPr/>
          <a:lstStyle/>
          <a:p>
            <a:r>
              <a:rPr lang="ru-RU" sz="2400" dirty="0" smtClean="0"/>
              <a:t>на </a:t>
            </a:r>
            <a:r>
              <a:rPr lang="ru-RU" sz="2400" dirty="0"/>
              <a:t>личном приеме;</a:t>
            </a:r>
          </a:p>
          <a:p>
            <a:r>
              <a:rPr lang="ru-RU" sz="2400" dirty="0" smtClean="0"/>
              <a:t>по </a:t>
            </a:r>
            <a:r>
              <a:rPr lang="ru-RU" sz="2400" dirty="0"/>
              <a:t>почте;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электронной форме через Единый портал (gosuslugi.ru);</a:t>
            </a:r>
          </a:p>
          <a:p>
            <a:r>
              <a:rPr lang="ru-RU" sz="2400" dirty="0" smtClean="0"/>
              <a:t>через </a:t>
            </a:r>
            <a:r>
              <a:rPr lang="ru-RU" sz="2400" dirty="0"/>
              <a:t>Многофункциональный центр.</a:t>
            </a:r>
          </a:p>
          <a:p>
            <a:endParaRPr lang="ru-RU" sz="2400" dirty="0"/>
          </a:p>
          <a:p>
            <a:pPr marL="120015" indent="0">
              <a:buNone/>
            </a:pPr>
            <a:r>
              <a:rPr lang="ru-RU" sz="2400" dirty="0"/>
              <a:t>Для получения государственной услуги в электронном виде заявителям предоставляется возможность направить заявление и вышеуказанные документы через Единый портал путем заполнения специальной интерактивной формы, которая обеспечивает идентификацию заявителя. В Едином портале применяется автоматическая идентификация (нумерация) обращений; используется подсистема "личный кабинет" для обеспечения однозначной и конфиденциальной доставки промежуточных сообщений и ответа заявителю в электронном виде.</a:t>
            </a:r>
          </a:p>
          <a:p>
            <a:pPr marL="120015" indent="0">
              <a:buNone/>
            </a:pPr>
            <a:r>
              <a:rPr lang="ru-RU" sz="2400" dirty="0" smtClean="0"/>
              <a:t>Решение </a:t>
            </a:r>
            <a:r>
              <a:rPr lang="ru-RU" sz="2400" dirty="0"/>
              <a:t>по обеспечению техническими средствами реабилитации и (или) услугами принимается при предоставлении полного комплекта документов и их соответствии действующему законодательству Российской Федерации.</a:t>
            </a:r>
          </a:p>
          <a:p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52" y="10460399"/>
            <a:ext cx="3412835" cy="1941785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5700" y="11976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8628"/>
      </p:ext>
    </p:extLst>
  </p:cSld>
  <p:clrMapOvr>
    <a:masterClrMapping/>
  </p:clrMapOvr>
  <p:transition advTm="3835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2445</Words>
  <Application>Microsoft Office PowerPoint</Application>
  <PresentationFormat>A3 (297x420 мм)</PresentationFormat>
  <Paragraphs>249</Paragraphs>
  <Slides>29</Slides>
  <Notes>13</Notes>
  <HiddenSlides>0</HiddenSlides>
  <MMClips>29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Raleway</vt:lpstr>
      <vt:lpstr>Calibri</vt:lpstr>
      <vt:lpstr>Arial</vt:lpstr>
      <vt:lpstr>Lato</vt:lpstr>
      <vt:lpstr>Times New Roman</vt:lpstr>
      <vt:lpstr>Antonio template</vt:lpstr>
      <vt:lpstr>Обеспечение федеральных льготников ТСР, ПОИ и санаторно-курортным лечением с 1 января 2019 года</vt:lpstr>
      <vt:lpstr>Презентация PowerPoint</vt:lpstr>
      <vt:lpstr>Кто является заявителями на получение государственной услуги по обеспечению ТСР?</vt:lpstr>
      <vt:lpstr>Заявителями на получение государственной услуги являются:</vt:lpstr>
      <vt:lpstr>Какие документы необходимо подать для обеспечения ТСР и (или) услугами?</vt:lpstr>
      <vt:lpstr>ДЛЯ ОБЕСПЕЧЕНИЯ ТСР И (ИЛИ) УСЛУГАМИ НЕОБХОДИМО ПОДАТЬ ЗАЯВЛЕНИЕ И СЛЕДУЮЩИЕ ДОКУМЕНТЫ: </vt:lpstr>
      <vt:lpstr>Презентация PowerPoint</vt:lpstr>
      <vt:lpstr>Куда обращаться?</vt:lpstr>
      <vt:lpstr>ЗАЯВЛЕНИЕ, И ВЫШЕУКАЗАННЫЕ ДОКУМЕНТЫ МОГУТ БЫТЬ ПРЕДСТАВЛЕНЫ ЗАЯВИТЕЛЕМ:  </vt:lpstr>
      <vt:lpstr>Какие сроки пользования ТСР?</vt:lpstr>
      <vt:lpstr>Сроки пользования некоторыми ТСР   </vt:lpstr>
      <vt:lpstr>Как заменить ТСР?</vt:lpstr>
      <vt:lpstr>ЗАМЕНА ТСР   </vt:lpstr>
      <vt:lpstr>Что делать, если приобрели ТСР самостоятельно?</vt:lpstr>
      <vt:lpstr>ПОРЯДОК ВЫПЛАТЫ КОМПЕНСАЦИИ ЗА САМОСТОЯТЕЛЬНО ПРИОБРЕТЕННОЕ ИНВАЛИДОМ ТЕХНИЧЕСКОЕ СРЕДСТВО РЕАБИЛИТАЦИИ </vt:lpstr>
      <vt:lpstr>ПОРЯДОК ВЫПЛАТЫ КОМПЕНСАЦИИ ЗА САМОСТОЯТЕЛЬНО ПРИОБРЕТЕННОЕ ИНВАЛИДОМ ТЕХНИЧЕСКОЕ СРЕДСТВО РЕАБИЛИТАЦИИ </vt:lpstr>
      <vt:lpstr>Где получать ТСР?</vt:lpstr>
      <vt:lpstr>Порядок получения технических средств реабилитации </vt:lpstr>
      <vt:lpstr>Кто имеет право на получение путевок на санаторно-курортное лечение?</vt:lpstr>
      <vt:lpstr>Заявителями на получение государственной услуги являются: </vt:lpstr>
      <vt:lpstr>Заявителями на получение государственной услуги являются: </vt:lpstr>
      <vt:lpstr>Заявителями на получение государственной услуги являются: </vt:lpstr>
      <vt:lpstr>Заявителями на получение государственной услуги являются: </vt:lpstr>
      <vt:lpstr>Заявителями на получение государственной услуги являются: </vt:lpstr>
      <vt:lpstr>Какие документы подавать на санаторно-курортное лечение?</vt:lpstr>
      <vt:lpstr>Для получения путевок на санаторно-курортное лечение и бесплатного проезда на междугородном транспорте к месту лечения и обратно, заявителем подается заявление и следующие документы:  </vt:lpstr>
      <vt:lpstr>Телефоны «горячей линии»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Передача федеральных полномочий от Министерства социально-демографической и семейной политики ГУ-Самарскому региональному отделению Фонда социального страхования Российской Федерации с 1 января 2019 года</dc:title>
  <dc:creator>Комиссарова Валерия Станиславовна</dc:creator>
  <cp:lastModifiedBy>Комиссарова Валерия Станиславовна</cp:lastModifiedBy>
  <cp:revision>27</cp:revision>
  <dcterms:modified xsi:type="dcterms:W3CDTF">2019-01-17T11:20:24Z</dcterms:modified>
</cp:coreProperties>
</file>